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9"/>
  </p:notesMasterIdLst>
  <p:sldIdLst>
    <p:sldId id="267" r:id="rId3"/>
    <p:sldId id="266" r:id="rId4"/>
    <p:sldId id="280" r:id="rId5"/>
    <p:sldId id="261" r:id="rId6"/>
    <p:sldId id="262" r:id="rId7"/>
    <p:sldId id="279" r:id="rId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280" autoAdjust="0"/>
  </p:normalViewPr>
  <p:slideViewPr>
    <p:cSldViewPr snapToGrid="0" snapToObjects="1">
      <p:cViewPr varScale="1">
        <p:scale>
          <a:sx n="69" d="100"/>
          <a:sy n="69" d="100"/>
        </p:scale>
        <p:origin x="141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022DCBD-EF0B-3142-832E-192781190CBC}" type="datetimeFigureOut">
              <a:rPr lang="en-US" smtClean="0"/>
              <a:t>4/11/2018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01FC1DC-4D4B-4C41-8807-5971D61D7FAB}" type="slidenum">
              <a:rPr lang="en-US" smtClean="0"/>
              <a:t>‹#›</a:t>
            </a:fld>
            <a:endParaRPr lang="en-US"/>
          </a:p>
        </p:txBody>
      </p:sp>
    </p:spTree>
    <p:extLst>
      <p:ext uri="{BB962C8B-B14F-4D97-AF65-F5344CB8AC3E}">
        <p14:creationId xmlns:p14="http://schemas.microsoft.com/office/powerpoint/2010/main" val="41200771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幻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9A1F419-D04F-9E4F-ADE1-475527A601F3}" type="slidenum">
              <a:rPr kumimoji="1"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1"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2577807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en-US" altLang="zh-CN" dirty="0"/>
          </a:p>
          <a:p>
            <a:endParaRPr kumimoji="1" lang="en-US" altLang="zh-CN" dirty="0"/>
          </a:p>
          <a:p>
            <a:r>
              <a:rPr kumimoji="1" lang="en-US" altLang="zh-CN" dirty="0"/>
              <a:t>The edge computing has emerged as a new computing paradigm where the computation</a:t>
            </a:r>
            <a:r>
              <a:rPr kumimoji="1" lang="en-US" altLang="zh-CN" baseline="0" dirty="0"/>
              <a:t> is pushed from the cloud to the edge of the networks. It explores the massive amount of computation power at edge devices (such as smartphones, wearable computing devices, drones, etc.) by processing the data at the edge of the networks. We found edge computing can be nicely integrated with our work in social sensing since social sensing also occurs at the edge of networks</a:t>
            </a:r>
            <a:r>
              <a:rPr kumimoji="1" lang="en-US" altLang="zh-CN" dirty="0"/>
              <a:t>. In this direction, we proposed a social sensing based edge computing paradigm that could provide efficient computation to the social sensing data near the data sources and reduce the end-end delay and bandwidth consumption of the applications.  </a:t>
            </a:r>
            <a:endParaRPr kumimoji="1" lang="zh-CN" altLang="en-US" dirty="0"/>
          </a:p>
        </p:txBody>
      </p:sp>
      <p:sp>
        <p:nvSpPr>
          <p:cNvPr id="4" name="幻灯片编号占位符 3"/>
          <p:cNvSpPr>
            <a:spLocks noGrp="1"/>
          </p:cNvSpPr>
          <p:nvPr>
            <p:ph type="sldNum" sz="quarter" idx="10"/>
          </p:nvPr>
        </p:nvSpPr>
        <p:spPr/>
        <p:txBody>
          <a:bodyPr/>
          <a:lstStyle/>
          <a:p>
            <a:fld id="{19A1F419-D04F-9E4F-ADE1-475527A601F3}" type="slidenum">
              <a:rPr kumimoji="1" lang="zh-CN" altLang="en-US" smtClean="0"/>
              <a:pPr/>
              <a:t>2</a:t>
            </a:fld>
            <a:endParaRPr kumimoji="1" lang="zh-CN" altLang="en-US"/>
          </a:p>
        </p:txBody>
      </p:sp>
    </p:spTree>
    <p:extLst>
      <p:ext uri="{BB962C8B-B14F-4D97-AF65-F5344CB8AC3E}">
        <p14:creationId xmlns:p14="http://schemas.microsoft.com/office/powerpoint/2010/main" val="5313695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a:t>Use</a:t>
            </a:r>
            <a:r>
              <a:rPr kumimoji="1" lang="en-US" altLang="zh-CN" baseline="0" dirty="0"/>
              <a:t> a table to list the pros and cons of server and edge [page numbers]</a:t>
            </a:r>
            <a:endParaRPr kumimoji="1" lang="en-US" altLang="zh-CN" dirty="0"/>
          </a:p>
          <a:p>
            <a:endParaRPr kumimoji="1" lang="en-US" altLang="zh-CN" dirty="0"/>
          </a:p>
          <a:p>
            <a:endParaRPr kumimoji="1" lang="en-US" altLang="zh-CN" dirty="0"/>
          </a:p>
          <a:p>
            <a:r>
              <a:rPr kumimoji="1" lang="en-US" altLang="zh-CN" dirty="0"/>
              <a:t>The key question we try to answer in the opportunistic computation allocation problem is when and where to run the computation tasks in the system? In traditional cloud computing systems, all the computation is done in the back-end</a:t>
            </a:r>
            <a:r>
              <a:rPr kumimoji="1" lang="en-US" altLang="zh-CN" baseline="0" dirty="0"/>
              <a:t> servers. Those servers often have high computation power and can finish the task efficiently. However, there is a potential problem of experiencing high delay of the applications because you need to send everything from the edge to the backend servers. This also imposes a big requirement on the network bandwidth for data transmission. In contrast, a lot of computation can be done at the edge of the networks by leveraging the edge devices. This could greatly reduce the delay the application experienced and imposes less requirement on the network bandwidth. However, how to allocate the task among edge devices become a non-trivial question due to a few unique challenges of running social sensing applications in edge computing system. </a:t>
            </a:r>
            <a:endParaRPr kumimoji="1" lang="zh-CN" altLang="en-US" dirty="0"/>
          </a:p>
        </p:txBody>
      </p:sp>
      <p:sp>
        <p:nvSpPr>
          <p:cNvPr id="4" name="幻灯片编号占位符 3"/>
          <p:cNvSpPr>
            <a:spLocks noGrp="1"/>
          </p:cNvSpPr>
          <p:nvPr>
            <p:ph type="sldNum" sz="quarter" idx="10"/>
          </p:nvPr>
        </p:nvSpPr>
        <p:spPr/>
        <p:txBody>
          <a:bodyPr/>
          <a:lstStyle/>
          <a:p>
            <a:fld id="{19A1F419-D04F-9E4F-ADE1-475527A601F3}" type="slidenum">
              <a:rPr kumimoji="1" lang="zh-CN" altLang="en-US" smtClean="0"/>
              <a:pPr/>
              <a:t>3</a:t>
            </a:fld>
            <a:endParaRPr kumimoji="1" lang="zh-CN" altLang="en-US"/>
          </a:p>
        </p:txBody>
      </p:sp>
    </p:spTree>
    <p:extLst>
      <p:ext uri="{BB962C8B-B14F-4D97-AF65-F5344CB8AC3E}">
        <p14:creationId xmlns:p14="http://schemas.microsoft.com/office/powerpoint/2010/main" val="33371089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fontScale="70000" lnSpcReduction="20000"/>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a:t>Add animations to navigate</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dirty="0"/>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a:t>To</a:t>
            </a:r>
            <a:r>
              <a:rPr lang="en-US" sz="1200" baseline="0" dirty="0"/>
              <a:t> address the above challenges, we developed a bottom-up game-theoretic task allocation framework to address the task allocation problem in social sensing based edge computing system. The key idea of the solution is to let the devices compete and pick the tasks by themselves by providing the incentives from the applications. In particular, the server defines the computation tasks and assign the rewards to each task based on the computation complexity of this task and the data involved. The rewards can </a:t>
            </a:r>
            <a:r>
              <a:rPr lang="en-US" sz="1200" b="0" i="0" u="none" strike="noStrike" kern="1200" baseline="0" dirty="0">
                <a:solidFill>
                  <a:schemeClr val="tx1"/>
                </a:solidFill>
                <a:latin typeface="+mn-lt"/>
                <a:ea typeface="+mn-ea"/>
                <a:cs typeface="+mn-cs"/>
              </a:rPr>
              <a:t>be monetary rewards (e.g., cash or virtual currency) or non-monetary (e.g., contribution/experience scores, competitive rankings). We also define a payoff function for each edge device that is a function of the reward of a task and the cost finishing this task at this particular edge device. </a:t>
            </a:r>
            <a:r>
              <a:rPr lang="en-US" sz="1200" baseline="0" dirty="0"/>
              <a:t>Then, the edge devices pick their favorable tasks through a game theory model. The server then dynamically adjusts the rewards of the tasks based on the task allocation results (e.g., increase the reward of the tasks no one picks). </a:t>
            </a:r>
            <a:endParaRPr lang="en-US" sz="1200" dirty="0"/>
          </a:p>
          <a:p>
            <a:pPr marL="0" indent="0">
              <a:buFont typeface="Arial" panose="020B0604020202020204" pitchFamily="34" charset="0"/>
              <a:buNone/>
            </a:pPr>
            <a:endParaRPr lang="en-US" sz="1200" dirty="0"/>
          </a:p>
          <a:p>
            <a:r>
              <a:rPr lang="en-US" sz="1200" b="0" i="0" u="none" strike="noStrike" kern="1200" baseline="0" dirty="0">
                <a:solidFill>
                  <a:schemeClr val="tx1"/>
                </a:solidFill>
                <a:latin typeface="+mn-lt"/>
                <a:ea typeface="+mn-ea"/>
                <a:cs typeface="+mn-cs"/>
              </a:rPr>
              <a:t>Each player can only pick one item (i.e. task) at a time (singleton property). The reasons for using such a rule are two folds: (</a:t>
            </a:r>
            <a:r>
              <a:rPr lang="en-US" sz="1200" b="0" i="0" u="none" strike="noStrike" kern="1200" baseline="0" dirty="0" err="1">
                <a:solidFill>
                  <a:schemeClr val="tx1"/>
                </a:solidFill>
                <a:latin typeface="+mn-lt"/>
                <a:ea typeface="+mn-ea"/>
                <a:cs typeface="+mn-cs"/>
              </a:rPr>
              <a:t>i</a:t>
            </a:r>
            <a:r>
              <a:rPr lang="en-US" sz="1200" b="0" i="0" u="none" strike="noStrike" kern="1200" baseline="0" dirty="0">
                <a:solidFill>
                  <a:schemeClr val="tx1"/>
                </a:solidFill>
                <a:latin typeface="+mn-lt"/>
                <a:ea typeface="+mn-ea"/>
                <a:cs typeface="+mn-cs"/>
              </a:rPr>
              <a:t>) the introduction</a:t>
            </a:r>
          </a:p>
          <a:p>
            <a:r>
              <a:rPr lang="en-US" sz="1200" b="0" i="0" u="none" strike="noStrike" kern="1200" baseline="0" dirty="0">
                <a:solidFill>
                  <a:schemeClr val="tx1"/>
                </a:solidFill>
                <a:latin typeface="+mn-lt"/>
                <a:ea typeface="+mn-ea"/>
                <a:cs typeface="+mn-cs"/>
              </a:rPr>
              <a:t>of the singleton property reduces the strategy space from O(N^2)  to O(N) ; (ii) the Pure Strategy Nash Equilibrium is guaranteed to exist under the singleton weighted congestion</a:t>
            </a:r>
          </a:p>
          <a:p>
            <a:r>
              <a:rPr lang="en-US" sz="1200" b="0" i="0" u="none" strike="noStrike" kern="1200" baseline="0" dirty="0">
                <a:solidFill>
                  <a:schemeClr val="tx1"/>
                </a:solidFill>
                <a:latin typeface="+mn-lt"/>
                <a:ea typeface="+mn-ea"/>
                <a:cs typeface="+mn-cs"/>
              </a:rPr>
              <a:t>game protocol, which is crucial for the edge nodes to make mutually satisfactory task allocation decisions.</a:t>
            </a:r>
          </a:p>
          <a:p>
            <a:pPr marL="0" indent="0">
              <a:buFont typeface="Arial" panose="020B0604020202020204" pitchFamily="34" charset="0"/>
              <a:buNone/>
            </a:pPr>
            <a:endParaRPr lang="en-US" sz="1200" dirty="0"/>
          </a:p>
          <a:p>
            <a:pPr marL="0" indent="0">
              <a:buFont typeface="Arial" panose="020B0604020202020204" pitchFamily="34" charset="0"/>
              <a:buNone/>
            </a:pPr>
            <a:r>
              <a:rPr lang="en-US" sz="1200" dirty="0"/>
              <a:t>Yes, it depends on the data volume and complexity. For BGTA I assume the tasks are generated in a top-down fashion where the server has prior knowledge of the tasks (criticality and data size). The intuition is that the server should have a reasonable estimate how much data it wants to collect. In ICDCS and </a:t>
            </a:r>
            <a:r>
              <a:rPr lang="en-US" sz="1200" dirty="0" err="1"/>
              <a:t>Sensys</a:t>
            </a:r>
            <a:r>
              <a:rPr lang="en-US" sz="1200" dirty="0"/>
              <a:t> paper, I assume the data are generated bottom-up and the server has no prior knowledge of the tasks, Therefore, the edge device has to ping the local edge server to tell it the incoming data size.</a:t>
            </a:r>
          </a:p>
          <a:p>
            <a:pPr marL="0" indent="0">
              <a:buFont typeface="Arial" panose="020B0604020202020204" pitchFamily="34" charset="0"/>
              <a:buNone/>
            </a:pPr>
            <a:endParaRPr lang="en-US" sz="1200" dirty="0"/>
          </a:p>
          <a:p>
            <a:pPr marL="457200" indent="-457200">
              <a:buFont typeface="Arial" panose="020B0604020202020204" pitchFamily="34" charset="0"/>
              <a:buChar char="•"/>
            </a:pPr>
            <a:endParaRPr lang="en-US" sz="1200" dirty="0"/>
          </a:p>
          <a:p>
            <a:pPr marL="457200" indent="-457200">
              <a:buFont typeface="Arial" panose="020B0604020202020204" pitchFamily="34" charset="0"/>
              <a:buChar char="•"/>
            </a:pPr>
            <a:r>
              <a:rPr lang="en-US" sz="1200" dirty="0"/>
              <a:t>Server define tasks</a:t>
            </a:r>
          </a:p>
          <a:p>
            <a:pPr marL="457200" indent="-457200">
              <a:buFont typeface="Arial" panose="020B0604020202020204" pitchFamily="34" charset="0"/>
              <a:buChar char="•"/>
            </a:pPr>
            <a:r>
              <a:rPr lang="en-US" sz="1200" dirty="0"/>
              <a:t>Server assign rewards to each task</a:t>
            </a:r>
          </a:p>
          <a:p>
            <a:pPr marL="457200" indent="-457200">
              <a:buFont typeface="Arial" panose="020B0604020202020204" pitchFamily="34" charset="0"/>
              <a:buChar char="•"/>
            </a:pPr>
            <a:r>
              <a:rPr lang="en-US" sz="1200" dirty="0"/>
              <a:t>Edge nodes pick their favorite tasks via Game Theory</a:t>
            </a:r>
          </a:p>
          <a:p>
            <a:pPr marL="457200" indent="-457200">
              <a:buFont typeface="Arial" panose="020B0604020202020204" pitchFamily="34" charset="0"/>
              <a:buChar char="•"/>
            </a:pPr>
            <a:r>
              <a:rPr lang="en-US" sz="1200" dirty="0"/>
              <a:t>Server dynamically adjust rewards for each task based on performance feedback</a:t>
            </a:r>
          </a:p>
          <a:p>
            <a:pPr marL="457200" indent="-457200">
              <a:buFont typeface="Arial" panose="020B0604020202020204" pitchFamily="34" charset="0"/>
              <a:buChar char="•"/>
            </a:pPr>
            <a:endParaRPr lang="en-US" sz="1200" dirty="0"/>
          </a:p>
          <a:p>
            <a:r>
              <a:rPr lang="en-US" sz="1200" b="0" i="0" u="none" strike="noStrike" kern="1200" baseline="0" dirty="0">
                <a:solidFill>
                  <a:schemeClr val="tx1"/>
                </a:solidFill>
                <a:latin typeface="+mn-lt"/>
                <a:ea typeface="+mn-ea"/>
                <a:cs typeface="+mn-cs"/>
              </a:rPr>
              <a:t>Such rewards can be monetary rewards (e.g., cash or virtual currency) or non-monetary (e.g., contribution/experience scores, competitive rankings).</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Each player can only pick one item (i.e. task) at a time (singleton property). The reasons for using such a rule are two folds: (</a:t>
            </a:r>
            <a:r>
              <a:rPr lang="en-US" sz="1200" b="0" i="0" u="none" strike="noStrike" kern="1200" baseline="0" dirty="0" err="1">
                <a:solidFill>
                  <a:schemeClr val="tx1"/>
                </a:solidFill>
                <a:latin typeface="+mn-lt"/>
                <a:ea typeface="+mn-ea"/>
                <a:cs typeface="+mn-cs"/>
              </a:rPr>
              <a:t>i</a:t>
            </a:r>
            <a:r>
              <a:rPr lang="en-US" sz="1200" b="0" i="0" u="none" strike="noStrike" kern="1200" baseline="0" dirty="0">
                <a:solidFill>
                  <a:schemeClr val="tx1"/>
                </a:solidFill>
                <a:latin typeface="+mn-lt"/>
                <a:ea typeface="+mn-ea"/>
                <a:cs typeface="+mn-cs"/>
              </a:rPr>
              <a:t>) the introduction</a:t>
            </a:r>
          </a:p>
          <a:p>
            <a:r>
              <a:rPr lang="en-US" sz="1200" b="0" i="0" u="none" strike="noStrike" kern="1200" baseline="0" dirty="0">
                <a:solidFill>
                  <a:schemeClr val="tx1"/>
                </a:solidFill>
                <a:latin typeface="+mn-lt"/>
                <a:ea typeface="+mn-ea"/>
                <a:cs typeface="+mn-cs"/>
              </a:rPr>
              <a:t>of the singleton property reduces the strategy space from O(N^2)  to O(N) ; (ii) the Pure Strategy Nash Equilibrium is guaranteed to exist under the singleton weighted congestion</a:t>
            </a:r>
          </a:p>
          <a:p>
            <a:r>
              <a:rPr lang="en-US" sz="1200" b="0" i="0" u="none" strike="noStrike" kern="1200" baseline="0" dirty="0">
                <a:solidFill>
                  <a:schemeClr val="tx1"/>
                </a:solidFill>
                <a:latin typeface="+mn-lt"/>
                <a:ea typeface="+mn-ea"/>
                <a:cs typeface="+mn-cs"/>
              </a:rPr>
              <a:t>game protocol, which is crucial for the edge nodes to make mutually satisfactory task allocation decisions.</a:t>
            </a:r>
          </a:p>
          <a:p>
            <a:endParaRPr lang="en-US" sz="1200" b="0" i="0" u="none" strike="noStrike" kern="1200" baseline="0" dirty="0">
              <a:solidFill>
                <a:schemeClr val="tx1"/>
              </a:solidFill>
              <a:latin typeface="+mn-lt"/>
              <a:ea typeface="+mn-ea"/>
              <a:cs typeface="+mn-cs"/>
            </a:endParaRPr>
          </a:p>
          <a:p>
            <a:endParaRPr lang="en-US" sz="1200" dirty="0"/>
          </a:p>
          <a:p>
            <a:endParaRPr kumimoji="1" lang="zh-CN" altLang="en-US" dirty="0"/>
          </a:p>
        </p:txBody>
      </p:sp>
      <p:sp>
        <p:nvSpPr>
          <p:cNvPr id="4" name="幻灯片编号占位符 3"/>
          <p:cNvSpPr>
            <a:spLocks noGrp="1"/>
          </p:cNvSpPr>
          <p:nvPr>
            <p:ph type="sldNum" sz="quarter" idx="10"/>
          </p:nvPr>
        </p:nvSpPr>
        <p:spPr/>
        <p:txBody>
          <a:bodyPr/>
          <a:lstStyle/>
          <a:p>
            <a:fld id="{19A1F419-D04F-9E4F-ADE1-475527A601F3}" type="slidenum">
              <a:rPr kumimoji="1" lang="zh-CN" altLang="en-US" smtClean="0"/>
              <a:pPr/>
              <a:t>4</a:t>
            </a:fld>
            <a:endParaRPr kumimoji="1" lang="zh-CN" altLang="en-US"/>
          </a:p>
        </p:txBody>
      </p:sp>
    </p:spTree>
    <p:extLst>
      <p:ext uri="{BB962C8B-B14F-4D97-AF65-F5344CB8AC3E}">
        <p14:creationId xmlns:p14="http://schemas.microsoft.com/office/powerpoint/2010/main" val="30595145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a:t>This is a snapshot</a:t>
            </a:r>
            <a:r>
              <a:rPr kumimoji="1" lang="en-US" altLang="zh-CN" baseline="0" dirty="0"/>
              <a:t> of the experiment platform we setup for the edge computing system. It consists of heterogeneous edge nodes such as </a:t>
            </a:r>
            <a:r>
              <a:rPr kumimoji="1" lang="en-US" altLang="zh-CN" baseline="0" dirty="0" err="1"/>
              <a:t>Jetson</a:t>
            </a:r>
            <a:r>
              <a:rPr kumimoji="1" lang="en-US" altLang="zh-CN" baseline="0" dirty="0"/>
              <a:t> TX1 and TK1 nodes as well as Raspberry PI nodes. </a:t>
            </a:r>
          </a:p>
          <a:p>
            <a:endParaRPr kumimoji="1" lang="en-US" altLang="zh-CN" baseline="0" dirty="0"/>
          </a:p>
          <a:p>
            <a:r>
              <a:rPr lang="en-US" sz="1200" b="0" i="0" u="none" strike="noStrike" kern="1200" baseline="0" dirty="0">
                <a:solidFill>
                  <a:schemeClr val="tx1"/>
                </a:solidFill>
                <a:latin typeface="+mn-lt"/>
                <a:ea typeface="+mn-ea"/>
                <a:cs typeface="+mn-cs"/>
              </a:rPr>
              <a:t>We use FLUKE AC/DC current clamps [51] to monitor real-time current signal of each edge device and capture the current values using a National Instruments USB-6216 Data Acquisition (DAQ) system</a:t>
            </a:r>
            <a:endParaRPr kumimoji="1" lang="zh-CN" altLang="en-US" dirty="0"/>
          </a:p>
        </p:txBody>
      </p:sp>
      <p:sp>
        <p:nvSpPr>
          <p:cNvPr id="4" name="幻灯片编号占位符 3"/>
          <p:cNvSpPr>
            <a:spLocks noGrp="1"/>
          </p:cNvSpPr>
          <p:nvPr>
            <p:ph type="sldNum" sz="quarter" idx="10"/>
          </p:nvPr>
        </p:nvSpPr>
        <p:spPr/>
        <p:txBody>
          <a:bodyPr/>
          <a:lstStyle/>
          <a:p>
            <a:fld id="{19A1F419-D04F-9E4F-ADE1-475527A601F3}" type="slidenum">
              <a:rPr kumimoji="1" lang="zh-CN" altLang="en-US" smtClean="0"/>
              <a:pPr/>
              <a:t>5</a:t>
            </a:fld>
            <a:endParaRPr kumimoji="1" lang="zh-CN" altLang="en-US"/>
          </a:p>
        </p:txBody>
      </p:sp>
    </p:spTree>
    <p:extLst>
      <p:ext uri="{BB962C8B-B14F-4D97-AF65-F5344CB8AC3E}">
        <p14:creationId xmlns:p14="http://schemas.microsoft.com/office/powerpoint/2010/main" val="16915939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幻灯片编号占位符 3"/>
          <p:cNvSpPr>
            <a:spLocks noGrp="1"/>
          </p:cNvSpPr>
          <p:nvPr>
            <p:ph type="sldNum" sz="quarter" idx="10"/>
          </p:nvPr>
        </p:nvSpPr>
        <p:spPr/>
        <p:txBody>
          <a:bodyPr/>
          <a:lstStyle/>
          <a:p>
            <a:fld id="{19A1F419-D04F-9E4F-ADE1-475527A601F3}" type="slidenum">
              <a:rPr kumimoji="1" lang="zh-CN" altLang="en-US" smtClean="0"/>
              <a:pPr/>
              <a:t>6</a:t>
            </a:fld>
            <a:endParaRPr kumimoji="1" lang="zh-CN" altLang="en-US"/>
          </a:p>
        </p:txBody>
      </p:sp>
    </p:spTree>
    <p:extLst>
      <p:ext uri="{BB962C8B-B14F-4D97-AF65-F5344CB8AC3E}">
        <p14:creationId xmlns:p14="http://schemas.microsoft.com/office/powerpoint/2010/main" val="7736517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53D5F34-DEEF-6A48-BF72-FA7F7370DAC2}" type="datetimeFigureOut">
              <a:rPr lang="en-US" smtClean="0"/>
              <a:t>4/11/2018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EACBA5-8405-744E-B374-A20E9904ED9B}" type="slidenum">
              <a:rPr lang="en-US" smtClean="0"/>
              <a:t>‹#›</a:t>
            </a:fld>
            <a:endParaRPr lang="en-US"/>
          </a:p>
        </p:txBody>
      </p:sp>
    </p:spTree>
    <p:extLst>
      <p:ext uri="{BB962C8B-B14F-4D97-AF65-F5344CB8AC3E}">
        <p14:creationId xmlns:p14="http://schemas.microsoft.com/office/powerpoint/2010/main" val="42478132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53D5F34-DEEF-6A48-BF72-FA7F7370DAC2}" type="datetimeFigureOut">
              <a:rPr lang="en-US" smtClean="0"/>
              <a:t>4/11/2018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EACBA5-8405-744E-B374-A20E9904ED9B}" type="slidenum">
              <a:rPr lang="en-US" smtClean="0"/>
              <a:t>‹#›</a:t>
            </a:fld>
            <a:endParaRPr lang="en-US"/>
          </a:p>
        </p:txBody>
      </p:sp>
    </p:spTree>
    <p:extLst>
      <p:ext uri="{BB962C8B-B14F-4D97-AF65-F5344CB8AC3E}">
        <p14:creationId xmlns:p14="http://schemas.microsoft.com/office/powerpoint/2010/main" val="6708457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53D5F34-DEEF-6A48-BF72-FA7F7370DAC2}" type="datetimeFigureOut">
              <a:rPr lang="en-US" smtClean="0"/>
              <a:t>4/11/2018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EACBA5-8405-744E-B374-A20E9904ED9B}" type="slidenum">
              <a:rPr lang="en-US" smtClean="0"/>
              <a:t>‹#›</a:t>
            </a:fld>
            <a:endParaRPr lang="en-US"/>
          </a:p>
        </p:txBody>
      </p:sp>
    </p:spTree>
    <p:extLst>
      <p:ext uri="{BB962C8B-B14F-4D97-AF65-F5344CB8AC3E}">
        <p14:creationId xmlns:p14="http://schemas.microsoft.com/office/powerpoint/2010/main" val="37036649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kumimoji="1" lang="zh-CN" altLang="en-US"/>
              <a:t>单击此处编辑母版标题样式</a:t>
            </a:r>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zh-CN" altLang="en-US"/>
              <a:t>单击此处编辑母版副标题样式</a:t>
            </a:r>
          </a:p>
        </p:txBody>
      </p:sp>
      <p:sp>
        <p:nvSpPr>
          <p:cNvPr id="4" name="日期占位符 3"/>
          <p:cNvSpPr>
            <a:spLocks noGrp="1"/>
          </p:cNvSpPr>
          <p:nvPr>
            <p:ph type="dt" sz="half" idx="10"/>
          </p:nvPr>
        </p:nvSpPr>
        <p:spPr/>
        <p:txBody>
          <a:bodyPr/>
          <a:lstStyle/>
          <a:p>
            <a:fld id="{40CCB0C3-8478-46CC-A411-66C0E6504BF0}" type="datetime1">
              <a:rPr kumimoji="1" lang="en-US" altLang="zh-CN" smtClean="0"/>
              <a:pPr/>
              <a:t>4/11/2018</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21C18705-0452-CC4E-A556-16C3E8D88DA4}" type="slidenum">
              <a:rPr kumimoji="1" lang="zh-CN" altLang="en-US" smtClean="0"/>
              <a:pPr/>
              <a:t>‹#›</a:t>
            </a:fld>
            <a:endParaRPr kumimoji="1" lang="zh-CN" altLang="en-US"/>
          </a:p>
        </p:txBody>
      </p:sp>
    </p:spTree>
    <p:extLst>
      <p:ext uri="{BB962C8B-B14F-4D97-AF65-F5344CB8AC3E}">
        <p14:creationId xmlns:p14="http://schemas.microsoft.com/office/powerpoint/2010/main" val="20016105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a:t>单击此处编辑母版标题样式</a:t>
            </a:r>
          </a:p>
        </p:txBody>
      </p:sp>
      <p:sp>
        <p:nvSpPr>
          <p:cNvPr id="3" name="内容占位符 2"/>
          <p:cNvSpPr>
            <a:spLocks noGrp="1"/>
          </p:cNvSpPr>
          <p:nvPr>
            <p:ph idx="1"/>
          </p:nvPr>
        </p:nvSpPr>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p:cNvSpPr>
            <a:spLocks noGrp="1"/>
          </p:cNvSpPr>
          <p:nvPr>
            <p:ph type="dt" sz="half" idx="10"/>
          </p:nvPr>
        </p:nvSpPr>
        <p:spPr/>
        <p:txBody>
          <a:bodyPr/>
          <a:lstStyle/>
          <a:p>
            <a:fld id="{14C1B1AE-3172-406D-AA4E-41D3BCC9212F}" type="datetime1">
              <a:rPr kumimoji="1" lang="en-US" altLang="zh-CN" smtClean="0"/>
              <a:pPr/>
              <a:t>4/11/2018</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21C18705-0452-CC4E-A556-16C3E8D88DA4}" type="slidenum">
              <a:rPr kumimoji="1" lang="zh-CN" altLang="en-US" smtClean="0"/>
              <a:pPr/>
              <a:t>‹#›</a:t>
            </a:fld>
            <a:endParaRPr kumimoji="1" lang="zh-CN" altLang="en-US"/>
          </a:p>
        </p:txBody>
      </p:sp>
    </p:spTree>
    <p:extLst>
      <p:ext uri="{BB962C8B-B14F-4D97-AF65-F5344CB8AC3E}">
        <p14:creationId xmlns:p14="http://schemas.microsoft.com/office/powerpoint/2010/main" val="28335018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kumimoji="1" lang="zh-CN" altLang="en-US"/>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zh-CN" altLang="en-US"/>
              <a:t>单击此处编辑母版文本样式</a:t>
            </a:r>
          </a:p>
        </p:txBody>
      </p:sp>
      <p:sp>
        <p:nvSpPr>
          <p:cNvPr id="4" name="日期占位符 3"/>
          <p:cNvSpPr>
            <a:spLocks noGrp="1"/>
          </p:cNvSpPr>
          <p:nvPr>
            <p:ph type="dt" sz="half" idx="10"/>
          </p:nvPr>
        </p:nvSpPr>
        <p:spPr/>
        <p:txBody>
          <a:bodyPr/>
          <a:lstStyle/>
          <a:p>
            <a:fld id="{C07DE1BE-A753-4630-B849-F90E8DE80037}" type="datetime1">
              <a:rPr kumimoji="1" lang="en-US" altLang="zh-CN" smtClean="0"/>
              <a:pPr/>
              <a:t>4/11/2018</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21C18705-0452-CC4E-A556-16C3E8D88DA4}" type="slidenum">
              <a:rPr kumimoji="1" lang="zh-CN" altLang="en-US" smtClean="0"/>
              <a:pPr/>
              <a:t>‹#›</a:t>
            </a:fld>
            <a:endParaRPr kumimoji="1" lang="zh-CN" altLang="en-US"/>
          </a:p>
        </p:txBody>
      </p:sp>
    </p:spTree>
    <p:extLst>
      <p:ext uri="{BB962C8B-B14F-4D97-AF65-F5344CB8AC3E}">
        <p14:creationId xmlns:p14="http://schemas.microsoft.com/office/powerpoint/2010/main" val="40752818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项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a:t>单击此处编辑母版标题样式</a:t>
            </a:r>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5" name="日期占位符 4"/>
          <p:cNvSpPr>
            <a:spLocks noGrp="1"/>
          </p:cNvSpPr>
          <p:nvPr>
            <p:ph type="dt" sz="half" idx="10"/>
          </p:nvPr>
        </p:nvSpPr>
        <p:spPr/>
        <p:txBody>
          <a:bodyPr/>
          <a:lstStyle/>
          <a:p>
            <a:fld id="{624995A3-424F-42AD-8A1A-8EDA3FAB2CED}" type="datetime1">
              <a:rPr kumimoji="1" lang="en-US" altLang="zh-CN" smtClean="0"/>
              <a:pPr/>
              <a:t>4/11/2018</a:t>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幻灯片编号占位符 6"/>
          <p:cNvSpPr>
            <a:spLocks noGrp="1"/>
          </p:cNvSpPr>
          <p:nvPr>
            <p:ph type="sldNum" sz="quarter" idx="12"/>
          </p:nvPr>
        </p:nvSpPr>
        <p:spPr/>
        <p:txBody>
          <a:bodyPr/>
          <a:lstStyle/>
          <a:p>
            <a:fld id="{21C18705-0452-CC4E-A556-16C3E8D88DA4}" type="slidenum">
              <a:rPr kumimoji="1" lang="zh-CN" altLang="en-US" smtClean="0"/>
              <a:pPr/>
              <a:t>‹#›</a:t>
            </a:fld>
            <a:endParaRPr kumimoji="1" lang="zh-CN" altLang="en-US"/>
          </a:p>
        </p:txBody>
      </p:sp>
    </p:spTree>
    <p:extLst>
      <p:ext uri="{BB962C8B-B14F-4D97-AF65-F5344CB8AC3E}">
        <p14:creationId xmlns:p14="http://schemas.microsoft.com/office/powerpoint/2010/main" val="3643851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kumimoji="1" lang="zh-CN" altLang="en-US"/>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7" name="日期占位符 6"/>
          <p:cNvSpPr>
            <a:spLocks noGrp="1"/>
          </p:cNvSpPr>
          <p:nvPr>
            <p:ph type="dt" sz="half" idx="10"/>
          </p:nvPr>
        </p:nvSpPr>
        <p:spPr/>
        <p:txBody>
          <a:bodyPr/>
          <a:lstStyle/>
          <a:p>
            <a:fld id="{95721E2F-9D33-4C77-B4B0-F3858F404BCF}" type="datetime1">
              <a:rPr kumimoji="1" lang="en-US" altLang="zh-CN" smtClean="0"/>
              <a:pPr/>
              <a:t>4/11/2018</a:t>
            </a:fld>
            <a:endParaRPr kumimoji="1" lang="zh-CN" altLang="en-US"/>
          </a:p>
        </p:txBody>
      </p:sp>
      <p:sp>
        <p:nvSpPr>
          <p:cNvPr id="8" name="页脚占位符 7"/>
          <p:cNvSpPr>
            <a:spLocks noGrp="1"/>
          </p:cNvSpPr>
          <p:nvPr>
            <p:ph type="ftr" sz="quarter" idx="11"/>
          </p:nvPr>
        </p:nvSpPr>
        <p:spPr/>
        <p:txBody>
          <a:bodyPr/>
          <a:lstStyle/>
          <a:p>
            <a:endParaRPr kumimoji="1" lang="zh-CN" altLang="en-US"/>
          </a:p>
        </p:txBody>
      </p:sp>
      <p:sp>
        <p:nvSpPr>
          <p:cNvPr id="9" name="幻灯片编号占位符 8"/>
          <p:cNvSpPr>
            <a:spLocks noGrp="1"/>
          </p:cNvSpPr>
          <p:nvPr>
            <p:ph type="sldNum" sz="quarter" idx="12"/>
          </p:nvPr>
        </p:nvSpPr>
        <p:spPr/>
        <p:txBody>
          <a:bodyPr/>
          <a:lstStyle/>
          <a:p>
            <a:fld id="{21C18705-0452-CC4E-A556-16C3E8D88DA4}" type="slidenum">
              <a:rPr kumimoji="1" lang="zh-CN" altLang="en-US" smtClean="0"/>
              <a:pPr/>
              <a:t>‹#›</a:t>
            </a:fld>
            <a:endParaRPr kumimoji="1" lang="zh-CN" altLang="en-US"/>
          </a:p>
        </p:txBody>
      </p:sp>
    </p:spTree>
    <p:extLst>
      <p:ext uri="{BB962C8B-B14F-4D97-AF65-F5344CB8AC3E}">
        <p14:creationId xmlns:p14="http://schemas.microsoft.com/office/powerpoint/2010/main" val="33788301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a:t>单击此处编辑母版标题样式</a:t>
            </a:r>
          </a:p>
        </p:txBody>
      </p:sp>
      <p:sp>
        <p:nvSpPr>
          <p:cNvPr id="3" name="日期占位符 2"/>
          <p:cNvSpPr>
            <a:spLocks noGrp="1"/>
          </p:cNvSpPr>
          <p:nvPr>
            <p:ph type="dt" sz="half" idx="10"/>
          </p:nvPr>
        </p:nvSpPr>
        <p:spPr/>
        <p:txBody>
          <a:bodyPr/>
          <a:lstStyle/>
          <a:p>
            <a:fld id="{D1A9ED89-1749-42A1-9E35-7C64A120F622}" type="datetime1">
              <a:rPr kumimoji="1" lang="en-US" altLang="zh-CN" smtClean="0"/>
              <a:pPr/>
              <a:t>4/11/2018</a:t>
            </a:fld>
            <a:endParaRPr kumimoji="1" lang="zh-CN" altLang="en-US"/>
          </a:p>
        </p:txBody>
      </p:sp>
      <p:sp>
        <p:nvSpPr>
          <p:cNvPr id="4" name="页脚占位符 3"/>
          <p:cNvSpPr>
            <a:spLocks noGrp="1"/>
          </p:cNvSpPr>
          <p:nvPr>
            <p:ph type="ftr" sz="quarter" idx="11"/>
          </p:nvPr>
        </p:nvSpPr>
        <p:spPr/>
        <p:txBody>
          <a:bodyPr/>
          <a:lstStyle/>
          <a:p>
            <a:endParaRPr kumimoji="1" lang="zh-CN" altLang="en-US"/>
          </a:p>
        </p:txBody>
      </p:sp>
      <p:sp>
        <p:nvSpPr>
          <p:cNvPr id="5" name="幻灯片编号占位符 4"/>
          <p:cNvSpPr>
            <a:spLocks noGrp="1"/>
          </p:cNvSpPr>
          <p:nvPr>
            <p:ph type="sldNum" sz="quarter" idx="12"/>
          </p:nvPr>
        </p:nvSpPr>
        <p:spPr/>
        <p:txBody>
          <a:bodyPr/>
          <a:lstStyle/>
          <a:p>
            <a:fld id="{21C18705-0452-CC4E-A556-16C3E8D88DA4}" type="slidenum">
              <a:rPr kumimoji="1" lang="zh-CN" altLang="en-US" smtClean="0"/>
              <a:pPr/>
              <a:t>‹#›</a:t>
            </a:fld>
            <a:endParaRPr kumimoji="1" lang="zh-CN" altLang="en-US"/>
          </a:p>
        </p:txBody>
      </p:sp>
    </p:spTree>
    <p:extLst>
      <p:ext uri="{BB962C8B-B14F-4D97-AF65-F5344CB8AC3E}">
        <p14:creationId xmlns:p14="http://schemas.microsoft.com/office/powerpoint/2010/main" val="23776102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85548F0-F69E-4F68-BAE9-C70BEBFF47CF}" type="datetime1">
              <a:rPr kumimoji="1" lang="en-US" altLang="zh-CN" smtClean="0"/>
              <a:pPr/>
              <a:t>4/11/2018</a:t>
            </a:fld>
            <a:endParaRPr kumimoji="1" lang="zh-CN" altLang="en-US"/>
          </a:p>
        </p:txBody>
      </p:sp>
      <p:sp>
        <p:nvSpPr>
          <p:cNvPr id="3" name="页脚占位符 2"/>
          <p:cNvSpPr>
            <a:spLocks noGrp="1"/>
          </p:cNvSpPr>
          <p:nvPr>
            <p:ph type="ftr" sz="quarter" idx="11"/>
          </p:nvPr>
        </p:nvSpPr>
        <p:spPr/>
        <p:txBody>
          <a:bodyPr/>
          <a:lstStyle/>
          <a:p>
            <a:endParaRPr kumimoji="1" lang="zh-CN" altLang="en-US"/>
          </a:p>
        </p:txBody>
      </p:sp>
      <p:sp>
        <p:nvSpPr>
          <p:cNvPr id="4" name="幻灯片编号占位符 3"/>
          <p:cNvSpPr>
            <a:spLocks noGrp="1"/>
          </p:cNvSpPr>
          <p:nvPr>
            <p:ph type="sldNum" sz="quarter" idx="12"/>
          </p:nvPr>
        </p:nvSpPr>
        <p:spPr/>
        <p:txBody>
          <a:bodyPr/>
          <a:lstStyle/>
          <a:p>
            <a:fld id="{21C18705-0452-CC4E-A556-16C3E8D88DA4}" type="slidenum">
              <a:rPr kumimoji="1" lang="zh-CN" altLang="en-US" smtClean="0"/>
              <a:pPr/>
              <a:t>‹#›</a:t>
            </a:fld>
            <a:endParaRPr kumimoji="1" lang="zh-CN" altLang="en-US"/>
          </a:p>
        </p:txBody>
      </p:sp>
    </p:spTree>
    <p:extLst>
      <p:ext uri="{BB962C8B-B14F-4D97-AF65-F5344CB8AC3E}">
        <p14:creationId xmlns:p14="http://schemas.microsoft.com/office/powerpoint/2010/main" val="20681809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kumimoji="1" lang="zh-CN" altLang="en-US"/>
              <a:t>单击此处编辑母版标题样式</a:t>
            </a:r>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zh-CN" altLang="en-US"/>
              <a:t>单击此处编辑母版文本样式</a:t>
            </a:r>
          </a:p>
        </p:txBody>
      </p:sp>
      <p:sp>
        <p:nvSpPr>
          <p:cNvPr id="5" name="日期占位符 4"/>
          <p:cNvSpPr>
            <a:spLocks noGrp="1"/>
          </p:cNvSpPr>
          <p:nvPr>
            <p:ph type="dt" sz="half" idx="10"/>
          </p:nvPr>
        </p:nvSpPr>
        <p:spPr/>
        <p:txBody>
          <a:bodyPr/>
          <a:lstStyle/>
          <a:p>
            <a:fld id="{26900733-2CDA-4C92-878C-4A7C7701E5C8}" type="datetime1">
              <a:rPr kumimoji="1" lang="en-US" altLang="zh-CN" smtClean="0"/>
              <a:pPr/>
              <a:t>4/11/2018</a:t>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幻灯片编号占位符 6"/>
          <p:cNvSpPr>
            <a:spLocks noGrp="1"/>
          </p:cNvSpPr>
          <p:nvPr>
            <p:ph type="sldNum" sz="quarter" idx="12"/>
          </p:nvPr>
        </p:nvSpPr>
        <p:spPr/>
        <p:txBody>
          <a:bodyPr/>
          <a:lstStyle/>
          <a:p>
            <a:fld id="{21C18705-0452-CC4E-A556-16C3E8D88DA4}" type="slidenum">
              <a:rPr kumimoji="1" lang="zh-CN" altLang="en-US" smtClean="0"/>
              <a:pPr/>
              <a:t>‹#›</a:t>
            </a:fld>
            <a:endParaRPr kumimoji="1" lang="zh-CN" altLang="en-US"/>
          </a:p>
        </p:txBody>
      </p:sp>
    </p:spTree>
    <p:extLst>
      <p:ext uri="{BB962C8B-B14F-4D97-AF65-F5344CB8AC3E}">
        <p14:creationId xmlns:p14="http://schemas.microsoft.com/office/powerpoint/2010/main" val="27624430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53D5F34-DEEF-6A48-BF72-FA7F7370DAC2}" type="datetimeFigureOut">
              <a:rPr lang="en-US" smtClean="0"/>
              <a:t>4/11/2018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EACBA5-8405-744E-B374-A20E9904ED9B}" type="slidenum">
              <a:rPr lang="en-US" smtClean="0"/>
              <a:t>‹#›</a:t>
            </a:fld>
            <a:endParaRPr lang="en-US"/>
          </a:p>
        </p:txBody>
      </p:sp>
    </p:spTree>
    <p:extLst>
      <p:ext uri="{BB962C8B-B14F-4D97-AF65-F5344CB8AC3E}">
        <p14:creationId xmlns:p14="http://schemas.microsoft.com/office/powerpoint/2010/main" val="22447086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kumimoji="1" lang="zh-CN" altLang="en-US"/>
              <a:t>单击此处编辑母版标题样式</a:t>
            </a:r>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zh-CN" altLang="en-US"/>
              <a:t>单击此处编辑母版文本样式</a:t>
            </a:r>
          </a:p>
        </p:txBody>
      </p:sp>
      <p:sp>
        <p:nvSpPr>
          <p:cNvPr id="5" name="日期占位符 4"/>
          <p:cNvSpPr>
            <a:spLocks noGrp="1"/>
          </p:cNvSpPr>
          <p:nvPr>
            <p:ph type="dt" sz="half" idx="10"/>
          </p:nvPr>
        </p:nvSpPr>
        <p:spPr/>
        <p:txBody>
          <a:bodyPr/>
          <a:lstStyle/>
          <a:p>
            <a:fld id="{953823E7-D8F4-4E1B-8051-D4DCF4C858D7}" type="datetime1">
              <a:rPr kumimoji="1" lang="en-US" altLang="zh-CN" smtClean="0"/>
              <a:pPr/>
              <a:t>4/11/2018</a:t>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幻灯片编号占位符 6"/>
          <p:cNvSpPr>
            <a:spLocks noGrp="1"/>
          </p:cNvSpPr>
          <p:nvPr>
            <p:ph type="sldNum" sz="quarter" idx="12"/>
          </p:nvPr>
        </p:nvSpPr>
        <p:spPr/>
        <p:txBody>
          <a:bodyPr/>
          <a:lstStyle/>
          <a:p>
            <a:fld id="{21C18705-0452-CC4E-A556-16C3E8D88DA4}" type="slidenum">
              <a:rPr kumimoji="1" lang="zh-CN" altLang="en-US" smtClean="0"/>
              <a:pPr/>
              <a:t>‹#›</a:t>
            </a:fld>
            <a:endParaRPr kumimoji="1" lang="zh-CN" altLang="en-US"/>
          </a:p>
        </p:txBody>
      </p:sp>
    </p:spTree>
    <p:extLst>
      <p:ext uri="{BB962C8B-B14F-4D97-AF65-F5344CB8AC3E}">
        <p14:creationId xmlns:p14="http://schemas.microsoft.com/office/powerpoint/2010/main" val="30080672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本">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a:t>单击此处编辑母版标题样式</a:t>
            </a:r>
          </a:p>
        </p:txBody>
      </p:sp>
      <p:sp>
        <p:nvSpPr>
          <p:cNvPr id="3" name="竖排文本占位符 2"/>
          <p:cNvSpPr>
            <a:spLocks noGrp="1"/>
          </p:cNvSpPr>
          <p:nvPr>
            <p:ph type="body" orient="vert" idx="1"/>
          </p:nvPr>
        </p:nvSpPr>
        <p:spPr/>
        <p:txBody>
          <a:bodyPr vert="eaVert"/>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p:cNvSpPr>
            <a:spLocks noGrp="1"/>
          </p:cNvSpPr>
          <p:nvPr>
            <p:ph type="dt" sz="half" idx="10"/>
          </p:nvPr>
        </p:nvSpPr>
        <p:spPr/>
        <p:txBody>
          <a:bodyPr/>
          <a:lstStyle/>
          <a:p>
            <a:fld id="{FFCFC33A-637D-4FD6-B48B-761D14EEAAEF}" type="datetime1">
              <a:rPr kumimoji="1" lang="en-US" altLang="zh-CN" smtClean="0"/>
              <a:pPr/>
              <a:t>4/11/2018</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21C18705-0452-CC4E-A556-16C3E8D88DA4}" type="slidenum">
              <a:rPr kumimoji="1" lang="zh-CN" altLang="en-US" smtClean="0"/>
              <a:pPr/>
              <a:t>‹#›</a:t>
            </a:fld>
            <a:endParaRPr kumimoji="1" lang="zh-CN" altLang="en-US"/>
          </a:p>
        </p:txBody>
      </p:sp>
    </p:spTree>
    <p:extLst>
      <p:ext uri="{BB962C8B-B14F-4D97-AF65-F5344CB8AC3E}">
        <p14:creationId xmlns:p14="http://schemas.microsoft.com/office/powerpoint/2010/main" val="2978908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和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kumimoji="1" lang="zh-CN" altLang="en-US"/>
              <a:t>单击此处编辑母版标题样式</a:t>
            </a:r>
          </a:p>
        </p:txBody>
      </p:sp>
      <p:sp>
        <p:nvSpPr>
          <p:cNvPr id="3" name="竖排文本占位符 2"/>
          <p:cNvSpPr>
            <a:spLocks noGrp="1"/>
          </p:cNvSpPr>
          <p:nvPr>
            <p:ph type="body" orient="vert" idx="1"/>
          </p:nvPr>
        </p:nvSpPr>
        <p:spPr>
          <a:xfrm>
            <a:off x="457200" y="274638"/>
            <a:ext cx="6019800" cy="5851525"/>
          </a:xfrm>
        </p:spPr>
        <p:txBody>
          <a:bodyPr vert="eaVert"/>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p:cNvSpPr>
            <a:spLocks noGrp="1"/>
          </p:cNvSpPr>
          <p:nvPr>
            <p:ph type="dt" sz="half" idx="10"/>
          </p:nvPr>
        </p:nvSpPr>
        <p:spPr/>
        <p:txBody>
          <a:bodyPr/>
          <a:lstStyle/>
          <a:p>
            <a:fld id="{2EB2B4B4-0239-4F87-8E72-1358FAF668B5}" type="datetime1">
              <a:rPr kumimoji="1" lang="en-US" altLang="zh-CN" smtClean="0"/>
              <a:pPr/>
              <a:t>4/11/2018</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21C18705-0452-CC4E-A556-16C3E8D88DA4}" type="slidenum">
              <a:rPr kumimoji="1" lang="zh-CN" altLang="en-US" smtClean="0"/>
              <a:pPr/>
              <a:t>‹#›</a:t>
            </a:fld>
            <a:endParaRPr kumimoji="1" lang="zh-CN" altLang="en-US"/>
          </a:p>
        </p:txBody>
      </p:sp>
    </p:spTree>
    <p:extLst>
      <p:ext uri="{BB962C8B-B14F-4D97-AF65-F5344CB8AC3E}">
        <p14:creationId xmlns:p14="http://schemas.microsoft.com/office/powerpoint/2010/main" val="4152165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53D5F34-DEEF-6A48-BF72-FA7F7370DAC2}" type="datetimeFigureOut">
              <a:rPr lang="en-US" smtClean="0"/>
              <a:t>4/11/2018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EACBA5-8405-744E-B374-A20E9904ED9B}" type="slidenum">
              <a:rPr lang="en-US" smtClean="0"/>
              <a:t>‹#›</a:t>
            </a:fld>
            <a:endParaRPr lang="en-US"/>
          </a:p>
        </p:txBody>
      </p:sp>
    </p:spTree>
    <p:extLst>
      <p:ext uri="{BB962C8B-B14F-4D97-AF65-F5344CB8AC3E}">
        <p14:creationId xmlns:p14="http://schemas.microsoft.com/office/powerpoint/2010/main" val="1094680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53D5F34-DEEF-6A48-BF72-FA7F7370DAC2}" type="datetimeFigureOut">
              <a:rPr lang="en-US" smtClean="0"/>
              <a:t>4/11/2018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EACBA5-8405-744E-B374-A20E9904ED9B}" type="slidenum">
              <a:rPr lang="en-US" smtClean="0"/>
              <a:t>‹#›</a:t>
            </a:fld>
            <a:endParaRPr lang="en-US"/>
          </a:p>
        </p:txBody>
      </p:sp>
    </p:spTree>
    <p:extLst>
      <p:ext uri="{BB962C8B-B14F-4D97-AF65-F5344CB8AC3E}">
        <p14:creationId xmlns:p14="http://schemas.microsoft.com/office/powerpoint/2010/main" val="27427900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53D5F34-DEEF-6A48-BF72-FA7F7370DAC2}" type="datetimeFigureOut">
              <a:rPr lang="en-US" smtClean="0"/>
              <a:t>4/11/2018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5EACBA5-8405-744E-B374-A20E9904ED9B}" type="slidenum">
              <a:rPr lang="en-US" smtClean="0"/>
              <a:t>‹#›</a:t>
            </a:fld>
            <a:endParaRPr lang="en-US"/>
          </a:p>
        </p:txBody>
      </p:sp>
    </p:spTree>
    <p:extLst>
      <p:ext uri="{BB962C8B-B14F-4D97-AF65-F5344CB8AC3E}">
        <p14:creationId xmlns:p14="http://schemas.microsoft.com/office/powerpoint/2010/main" val="38659632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53D5F34-DEEF-6A48-BF72-FA7F7370DAC2}" type="datetimeFigureOut">
              <a:rPr lang="en-US" smtClean="0"/>
              <a:t>4/11/2018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5EACBA5-8405-744E-B374-A20E9904ED9B}" type="slidenum">
              <a:rPr lang="en-US" smtClean="0"/>
              <a:t>‹#›</a:t>
            </a:fld>
            <a:endParaRPr lang="en-US"/>
          </a:p>
        </p:txBody>
      </p:sp>
    </p:spTree>
    <p:extLst>
      <p:ext uri="{BB962C8B-B14F-4D97-AF65-F5344CB8AC3E}">
        <p14:creationId xmlns:p14="http://schemas.microsoft.com/office/powerpoint/2010/main" val="35295122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3D5F34-DEEF-6A48-BF72-FA7F7370DAC2}" type="datetimeFigureOut">
              <a:rPr lang="en-US" smtClean="0"/>
              <a:t>4/11/2018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5EACBA5-8405-744E-B374-A20E9904ED9B}" type="slidenum">
              <a:rPr lang="en-US" smtClean="0"/>
              <a:t>‹#›</a:t>
            </a:fld>
            <a:endParaRPr lang="en-US"/>
          </a:p>
        </p:txBody>
      </p:sp>
    </p:spTree>
    <p:extLst>
      <p:ext uri="{BB962C8B-B14F-4D97-AF65-F5344CB8AC3E}">
        <p14:creationId xmlns:p14="http://schemas.microsoft.com/office/powerpoint/2010/main" val="32053650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53D5F34-DEEF-6A48-BF72-FA7F7370DAC2}" type="datetimeFigureOut">
              <a:rPr lang="en-US" smtClean="0"/>
              <a:t>4/11/2018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EACBA5-8405-744E-B374-A20E9904ED9B}" type="slidenum">
              <a:rPr lang="en-US" smtClean="0"/>
              <a:t>‹#›</a:t>
            </a:fld>
            <a:endParaRPr lang="en-US"/>
          </a:p>
        </p:txBody>
      </p:sp>
    </p:spTree>
    <p:extLst>
      <p:ext uri="{BB962C8B-B14F-4D97-AF65-F5344CB8AC3E}">
        <p14:creationId xmlns:p14="http://schemas.microsoft.com/office/powerpoint/2010/main" val="42895154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53D5F34-DEEF-6A48-BF72-FA7F7370DAC2}" type="datetimeFigureOut">
              <a:rPr lang="en-US" smtClean="0"/>
              <a:t>4/11/2018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EACBA5-8405-744E-B374-A20E9904ED9B}" type="slidenum">
              <a:rPr lang="en-US" smtClean="0"/>
              <a:t>‹#›</a:t>
            </a:fld>
            <a:endParaRPr lang="en-US"/>
          </a:p>
        </p:txBody>
      </p:sp>
    </p:spTree>
    <p:extLst>
      <p:ext uri="{BB962C8B-B14F-4D97-AF65-F5344CB8AC3E}">
        <p14:creationId xmlns:p14="http://schemas.microsoft.com/office/powerpoint/2010/main" val="22523042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3D5F34-DEEF-6A48-BF72-FA7F7370DAC2}" type="datetimeFigureOut">
              <a:rPr lang="en-US" smtClean="0"/>
              <a:t>4/11/2018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EACBA5-8405-744E-B374-A20E9904ED9B}" type="slidenum">
              <a:rPr lang="en-US" smtClean="0"/>
              <a:t>‹#›</a:t>
            </a:fld>
            <a:endParaRPr lang="en-US"/>
          </a:p>
        </p:txBody>
      </p:sp>
    </p:spTree>
    <p:extLst>
      <p:ext uri="{BB962C8B-B14F-4D97-AF65-F5344CB8AC3E}">
        <p14:creationId xmlns:p14="http://schemas.microsoft.com/office/powerpoint/2010/main" val="1799766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zh-CN" altLang="en-US"/>
              <a:t>单击此处编辑母版标题样式</a:t>
            </a:r>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485896-ED8D-4164-905D-AB17BE2F821A}" type="datetime1">
              <a:rPr kumimoji="1" lang="en-US" altLang="zh-CN" smtClean="0"/>
              <a:pPr/>
              <a:t>4/11/2018</a:t>
            </a:fld>
            <a:endParaRPr kumimoji="1"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zh-CN" altLang="en-US"/>
          </a:p>
        </p:txBody>
      </p:sp>
      <p:sp>
        <p:nvSpPr>
          <p:cNvPr id="6" name="幻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C18705-0452-CC4E-A556-16C3E8D88DA4}" type="slidenum">
              <a:rPr kumimoji="1" lang="zh-CN" altLang="en-US" smtClean="0"/>
              <a:pPr/>
              <a:t>‹#›</a:t>
            </a:fld>
            <a:endParaRPr kumimoji="1" lang="zh-CN" altLang="en-US"/>
          </a:p>
        </p:txBody>
      </p:sp>
    </p:spTree>
    <p:extLst>
      <p:ext uri="{BB962C8B-B14F-4D97-AF65-F5344CB8AC3E}">
        <p14:creationId xmlns:p14="http://schemas.microsoft.com/office/powerpoint/2010/main" val="177843930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zh-CN"/>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3.jpe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a:spLocks noGrp="1"/>
          </p:cNvSpPr>
          <p:nvPr>
            <p:ph type="subTitle" idx="1"/>
          </p:nvPr>
        </p:nvSpPr>
        <p:spPr>
          <a:xfrm>
            <a:off x="76200" y="3392803"/>
            <a:ext cx="8991600" cy="1524000"/>
          </a:xfrm>
        </p:spPr>
        <p:txBody>
          <a:bodyPr>
            <a:noAutofit/>
          </a:bodyPr>
          <a:lstStyle/>
          <a:p>
            <a:endParaRPr lang="en-US" sz="2800" dirty="0">
              <a:solidFill>
                <a:schemeClr val="tx1"/>
              </a:solidFill>
            </a:endParaRPr>
          </a:p>
          <a:p>
            <a:r>
              <a:rPr lang="en-US" sz="2800" dirty="0">
                <a:solidFill>
                  <a:schemeClr val="tx1"/>
                </a:solidFill>
              </a:rPr>
              <a:t>Department of Computer Science and Engineering</a:t>
            </a:r>
          </a:p>
          <a:p>
            <a:r>
              <a:rPr lang="en-US" sz="2800" dirty="0">
                <a:solidFill>
                  <a:schemeClr val="tx1"/>
                </a:solidFill>
              </a:rPr>
              <a:t>University of Notre Dame</a:t>
            </a:r>
          </a:p>
          <a:p>
            <a:r>
              <a:rPr lang="en-US" sz="2800" dirty="0">
                <a:solidFill>
                  <a:schemeClr val="tx1"/>
                </a:solidFill>
              </a:rPr>
              <a:t>IEEE RTAS 2018, Porto, Portugal</a:t>
            </a:r>
          </a:p>
          <a:p>
            <a:endParaRPr lang="en-US" sz="2800" dirty="0">
              <a:solidFill>
                <a:schemeClr val="tx1"/>
              </a:solidFill>
            </a:endParaRPr>
          </a:p>
        </p:txBody>
      </p:sp>
      <p:pic>
        <p:nvPicPr>
          <p:cNvPr id="6" name="Picture 7"/>
          <p:cNvPicPr>
            <a:picLocks noChangeAspect="1"/>
          </p:cNvPicPr>
          <p:nvPr/>
        </p:nvPicPr>
        <p:blipFill>
          <a:blip r:embed="rId3"/>
          <a:stretch>
            <a:fillRect/>
          </a:stretch>
        </p:blipFill>
        <p:spPr>
          <a:xfrm>
            <a:off x="97951" y="5759116"/>
            <a:ext cx="3716032" cy="1098884"/>
          </a:xfrm>
          <a:prstGeom prst="rect">
            <a:avLst/>
          </a:prstGeom>
        </p:spPr>
      </p:pic>
      <p:sp>
        <p:nvSpPr>
          <p:cNvPr id="8" name="幻灯片编号占位符 6"/>
          <p:cNvSpPr>
            <a:spLocks noGrp="1"/>
          </p:cNvSpPr>
          <p:nvPr>
            <p:ph type="sldNum" sz="quarter" idx="12"/>
          </p:nvPr>
        </p:nvSpPr>
        <p:spPr>
          <a:xfrm>
            <a:off x="6617995" y="6291560"/>
            <a:ext cx="21336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91838CF-DE66-7F44-9798-9936C720D194}" type="slidenum">
              <a:rPr kumimoji="1"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1"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pic>
        <p:nvPicPr>
          <p:cNvPr id="9" name="图片 8"/>
          <p:cNvPicPr>
            <a:picLocks noChangeAspect="1"/>
          </p:cNvPicPr>
          <p:nvPr/>
        </p:nvPicPr>
        <p:blipFill>
          <a:blip r:embed="rId4"/>
          <a:stretch>
            <a:fillRect/>
          </a:stretch>
        </p:blipFill>
        <p:spPr>
          <a:xfrm>
            <a:off x="6688992" y="5549092"/>
            <a:ext cx="1385154" cy="1308907"/>
          </a:xfrm>
          <a:prstGeom prst="rect">
            <a:avLst/>
          </a:prstGeom>
        </p:spPr>
      </p:pic>
      <p:sp>
        <p:nvSpPr>
          <p:cNvPr id="10" name="矩形 9"/>
          <p:cNvSpPr/>
          <p:nvPr/>
        </p:nvSpPr>
        <p:spPr>
          <a:xfrm>
            <a:off x="134687" y="599808"/>
            <a:ext cx="8874626" cy="1569660"/>
          </a:xfrm>
          <a:prstGeom prst="rect">
            <a:avLst/>
          </a:prstGeom>
        </p:spPr>
        <p:txBody>
          <a:bodyPr wrap="square">
            <a:spAutoFit/>
          </a:bodyPr>
          <a:lstStyle/>
          <a:p>
            <a:pPr lvl="0" algn="ctr"/>
            <a:r>
              <a:rPr lang="en-US" sz="3200" b="1" dirty="0">
                <a:solidFill>
                  <a:prstClr val="black"/>
                </a:solidFill>
                <a:latin typeface="Calibri" pitchFamily="34" charset="0"/>
              </a:rPr>
              <a:t>Demo Abstract: Real-time Heterogeneous Edge</a:t>
            </a:r>
            <a:br>
              <a:rPr lang="en-US" sz="3200" b="1" dirty="0">
                <a:solidFill>
                  <a:prstClr val="black"/>
                </a:solidFill>
                <a:latin typeface="Calibri" pitchFamily="34" charset="0"/>
              </a:rPr>
            </a:br>
            <a:r>
              <a:rPr lang="en-US" sz="3200" b="1" dirty="0">
                <a:solidFill>
                  <a:prstClr val="black"/>
                </a:solidFill>
                <a:latin typeface="Calibri" pitchFamily="34" charset="0"/>
              </a:rPr>
              <a:t>Computing System for Social Sensing Applications </a:t>
            </a:r>
            <a:r>
              <a:rPr lang="en-US" sz="3200" dirty="0"/>
              <a:t/>
            </a:r>
            <a:br>
              <a:rPr lang="en-US" sz="3200" dirty="0"/>
            </a:br>
            <a:r>
              <a:rPr lang="en-US" sz="3200" b="1" dirty="0">
                <a:solidFill>
                  <a:prstClr val="black"/>
                </a:solidFill>
                <a:latin typeface="Calibri" pitchFamily="34" charset="0"/>
              </a:rPr>
              <a:t> </a:t>
            </a:r>
            <a:endParaRPr kumimoji="0" lang="zh-CN" altLang="en-US" sz="30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p:txBody>
      </p:sp>
      <p:pic>
        <p:nvPicPr>
          <p:cNvPr id="1026" name="Picture 2" descr="https://tse2.mm.bing.net/th?id=OIP.weGI2USaz68S_iFh_x49igHaG8&amp;pid=15.1&amp;P=0&amp;w=171&amp;h=161">
            <a:extLst>
              <a:ext uri="{FF2B5EF4-FFF2-40B4-BE49-F238E27FC236}">
                <a16:creationId xmlns:a16="http://schemas.microsoft.com/office/drawing/2014/main" id="{48413D03-170A-4627-887D-DC7F5D27AB8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5549093"/>
            <a:ext cx="1358974" cy="127950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10B51B4C-6389-414E-A828-90ED0C95B5F1}"/>
              </a:ext>
            </a:extLst>
          </p:cNvPr>
          <p:cNvSpPr/>
          <p:nvPr/>
        </p:nvSpPr>
        <p:spPr>
          <a:xfrm>
            <a:off x="643847" y="2413226"/>
            <a:ext cx="7856306" cy="523220"/>
          </a:xfrm>
          <a:prstGeom prst="rect">
            <a:avLst/>
          </a:prstGeom>
        </p:spPr>
        <p:txBody>
          <a:bodyPr wrap="square">
            <a:spAutoFit/>
          </a:bodyPr>
          <a:lstStyle/>
          <a:p>
            <a:pPr algn="ctr"/>
            <a:r>
              <a:rPr lang="en-US" sz="2800" i="1" smtClean="0"/>
              <a:t>Yue </a:t>
            </a:r>
            <a:r>
              <a:rPr lang="en-US" sz="2800" i="1" dirty="0"/>
              <a:t>Zhang, Nathan Vance, and Dong Wang </a:t>
            </a:r>
          </a:p>
        </p:txBody>
      </p:sp>
    </p:spTree>
    <p:extLst>
      <p:ext uri="{BB962C8B-B14F-4D97-AF65-F5344CB8AC3E}">
        <p14:creationId xmlns:p14="http://schemas.microsoft.com/office/powerpoint/2010/main" val="31844810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30933" y="152400"/>
            <a:ext cx="9013067" cy="646331"/>
          </a:xfrm>
          <a:prstGeom prst="rect">
            <a:avLst/>
          </a:prstGeom>
        </p:spPr>
        <p:txBody>
          <a:bodyPr wrap="square">
            <a:spAutoFit/>
          </a:bodyPr>
          <a:lstStyle/>
          <a:p>
            <a:pPr algn="ctr"/>
            <a:r>
              <a:rPr lang="en-US" altLang="zh-CN" sz="3600" dirty="0">
                <a:latin typeface="+mj-lt"/>
                <a:cs typeface="Times New Roman"/>
              </a:rPr>
              <a:t>Social Sensing based Edge Computing (SSEC)</a:t>
            </a:r>
            <a:endParaRPr lang="zh-CN" altLang="en-US" sz="3600" dirty="0">
              <a:latin typeface="+mj-lt"/>
              <a:cs typeface="Times New Roman"/>
            </a:endParaRPr>
          </a:p>
        </p:txBody>
      </p:sp>
      <p:sp>
        <p:nvSpPr>
          <p:cNvPr id="15" name="矩形 14"/>
          <p:cNvSpPr/>
          <p:nvPr/>
        </p:nvSpPr>
        <p:spPr>
          <a:xfrm>
            <a:off x="194871" y="864312"/>
            <a:ext cx="8857479" cy="1569660"/>
          </a:xfrm>
          <a:prstGeom prst="rect">
            <a:avLst/>
          </a:prstGeom>
        </p:spPr>
        <p:txBody>
          <a:bodyPr wrap="square">
            <a:spAutoFit/>
          </a:bodyPr>
          <a:lstStyle/>
          <a:p>
            <a:pPr marL="342900" indent="-342900">
              <a:buFont typeface="Arial" panose="020B0604020202020204" pitchFamily="34" charset="0"/>
              <a:buChar char="•"/>
            </a:pPr>
            <a:r>
              <a:rPr lang="en-US" sz="2400" b="1" dirty="0">
                <a:solidFill>
                  <a:srgbClr val="FF0000"/>
                </a:solidFill>
              </a:rPr>
              <a:t>Edge computing</a:t>
            </a:r>
            <a:r>
              <a:rPr lang="en-US" sz="2400" dirty="0"/>
              <a:t>  pushes applications, data and computing power (services) </a:t>
            </a:r>
            <a:r>
              <a:rPr lang="en-US" sz="2400" b="1" dirty="0"/>
              <a:t>away</a:t>
            </a:r>
            <a:r>
              <a:rPr lang="en-US" sz="2400" dirty="0"/>
              <a:t> </a:t>
            </a:r>
            <a:r>
              <a:rPr lang="en-US" sz="2400" b="1" dirty="0"/>
              <a:t>from</a:t>
            </a:r>
            <a:r>
              <a:rPr lang="en-US" sz="2400" dirty="0"/>
              <a:t> </a:t>
            </a:r>
            <a:r>
              <a:rPr lang="en-US" sz="2400" b="1" dirty="0"/>
              <a:t>centralized servers </a:t>
            </a:r>
            <a:r>
              <a:rPr lang="en-US" sz="2400" dirty="0"/>
              <a:t>(e.g., cloud) by performing data processing </a:t>
            </a:r>
            <a:r>
              <a:rPr lang="en-US" sz="2400" b="1" dirty="0"/>
              <a:t>at the</a:t>
            </a:r>
            <a:r>
              <a:rPr lang="en-US" sz="2400" dirty="0"/>
              <a:t> </a:t>
            </a:r>
            <a:r>
              <a:rPr lang="en-US" sz="2400" b="1" dirty="0"/>
              <a:t>edge</a:t>
            </a:r>
            <a:r>
              <a:rPr lang="en-US" sz="2400" dirty="0"/>
              <a:t> of the network, </a:t>
            </a:r>
            <a:r>
              <a:rPr lang="en-US" sz="2400" b="1" dirty="0"/>
              <a:t>where social sensing occurs (near the sources of data)</a:t>
            </a:r>
            <a:r>
              <a:rPr lang="en-US" sz="2400" dirty="0"/>
              <a:t>.</a:t>
            </a:r>
          </a:p>
        </p:txBody>
      </p:sp>
      <p:sp>
        <p:nvSpPr>
          <p:cNvPr id="18" name="幻灯片编号占位符 17"/>
          <p:cNvSpPr>
            <a:spLocks noGrp="1"/>
          </p:cNvSpPr>
          <p:nvPr>
            <p:ph type="sldNum" sz="quarter" idx="12"/>
          </p:nvPr>
        </p:nvSpPr>
        <p:spPr>
          <a:xfrm>
            <a:off x="6553200" y="6356350"/>
            <a:ext cx="2133600" cy="365125"/>
          </a:xfrm>
        </p:spPr>
        <p:txBody>
          <a:bodyPr/>
          <a:lstStyle/>
          <a:p>
            <a:fld id="{7BC4562A-A1FE-AE46-B9F1-570176CA49C0}" type="slidenum">
              <a:rPr kumimoji="1" lang="zh-CN" altLang="en-US" smtClean="0"/>
              <a:pPr/>
              <a:t>2</a:t>
            </a:fld>
            <a:endParaRPr kumimoji="1" lang="zh-CN" altLang="en-US"/>
          </a:p>
        </p:txBody>
      </p:sp>
      <p:pic>
        <p:nvPicPr>
          <p:cNvPr id="2" name="Picture 1">
            <a:extLst>
              <a:ext uri="{FF2B5EF4-FFF2-40B4-BE49-F238E27FC236}">
                <a16:creationId xmlns:a16="http://schemas.microsoft.com/office/drawing/2014/main" id="{8C41CED3-851C-4450-8BFF-A2CA62B4F122}"/>
              </a:ext>
            </a:extLst>
          </p:cNvPr>
          <p:cNvPicPr>
            <a:picLocks noChangeAspect="1"/>
          </p:cNvPicPr>
          <p:nvPr/>
        </p:nvPicPr>
        <p:blipFill>
          <a:blip r:embed="rId3"/>
          <a:stretch>
            <a:fillRect/>
          </a:stretch>
        </p:blipFill>
        <p:spPr>
          <a:xfrm>
            <a:off x="1446551" y="2433972"/>
            <a:ext cx="5343994" cy="4007996"/>
          </a:xfrm>
          <a:prstGeom prst="rect">
            <a:avLst/>
          </a:prstGeom>
        </p:spPr>
      </p:pic>
      <p:sp>
        <p:nvSpPr>
          <p:cNvPr id="11" name="Rectangle 10"/>
          <p:cNvSpPr/>
          <p:nvPr/>
        </p:nvSpPr>
        <p:spPr>
          <a:xfrm>
            <a:off x="381000" y="2743200"/>
            <a:ext cx="8534400" cy="1676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r>
              <a:rPr lang="en-US" sz="3200" dirty="0"/>
              <a:t>Advantages:</a:t>
            </a:r>
          </a:p>
          <a:p>
            <a:pPr marL="285750" indent="-285750">
              <a:buFont typeface="Arial"/>
              <a:buChar char="•"/>
            </a:pPr>
            <a:r>
              <a:rPr lang="en-US" sz="3200" dirty="0"/>
              <a:t>Low latency and high responsiveness</a:t>
            </a:r>
          </a:p>
          <a:p>
            <a:pPr marL="285750" indent="-285750">
              <a:buFont typeface="Arial"/>
              <a:buChar char="•"/>
            </a:pPr>
            <a:r>
              <a:rPr lang="en-US" sz="3200" dirty="0"/>
              <a:t>Low requirement on the network bandwidth</a:t>
            </a:r>
          </a:p>
        </p:txBody>
      </p:sp>
    </p:spTree>
    <p:extLst>
      <p:ext uri="{BB962C8B-B14F-4D97-AF65-F5344CB8AC3E}">
        <p14:creationId xmlns:p14="http://schemas.microsoft.com/office/powerpoint/2010/main" val="2143891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52400"/>
            <a:ext cx="9067800" cy="646331"/>
          </a:xfrm>
          <a:prstGeom prst="rect">
            <a:avLst/>
          </a:prstGeom>
        </p:spPr>
        <p:txBody>
          <a:bodyPr wrap="square">
            <a:spAutoFit/>
          </a:bodyPr>
          <a:lstStyle/>
          <a:p>
            <a:pPr algn="ctr"/>
            <a:r>
              <a:rPr lang="en-US" altLang="zh-CN" sz="3600" dirty="0">
                <a:latin typeface="+mj-lt"/>
                <a:cs typeface="Times New Roman"/>
              </a:rPr>
              <a:t>Application Task Allocation in SSEC</a:t>
            </a:r>
            <a:endParaRPr lang="zh-CN" altLang="en-US" sz="3600" dirty="0">
              <a:latin typeface="+mj-lt"/>
              <a:cs typeface="Times New Roman"/>
            </a:endParaRPr>
          </a:p>
        </p:txBody>
      </p:sp>
      <p:sp>
        <p:nvSpPr>
          <p:cNvPr id="18" name="幻灯片编号占位符 17"/>
          <p:cNvSpPr>
            <a:spLocks noGrp="1"/>
          </p:cNvSpPr>
          <p:nvPr>
            <p:ph type="sldNum" sz="quarter" idx="12"/>
          </p:nvPr>
        </p:nvSpPr>
        <p:spPr>
          <a:xfrm>
            <a:off x="6858000" y="6492875"/>
            <a:ext cx="2133600" cy="365125"/>
          </a:xfrm>
        </p:spPr>
        <p:txBody>
          <a:bodyPr/>
          <a:lstStyle/>
          <a:p>
            <a:fld id="{7BC4562A-A1FE-AE46-B9F1-570176CA49C0}" type="slidenum">
              <a:rPr kumimoji="1" lang="zh-CN" altLang="en-US" smtClean="0"/>
              <a:pPr/>
              <a:t>3</a:t>
            </a:fld>
            <a:endParaRPr kumimoji="1" lang="zh-CN" altLang="en-US"/>
          </a:p>
        </p:txBody>
      </p:sp>
      <p:sp>
        <p:nvSpPr>
          <p:cNvPr id="13" name="矩形 14">
            <a:extLst>
              <a:ext uri="{FF2B5EF4-FFF2-40B4-BE49-F238E27FC236}">
                <a16:creationId xmlns:a16="http://schemas.microsoft.com/office/drawing/2014/main" id="{35E968EB-5584-4BC8-84DF-20A8444D9241}"/>
              </a:ext>
            </a:extLst>
          </p:cNvPr>
          <p:cNvSpPr/>
          <p:nvPr/>
        </p:nvSpPr>
        <p:spPr>
          <a:xfrm>
            <a:off x="228600" y="838200"/>
            <a:ext cx="8915400" cy="707886"/>
          </a:xfrm>
          <a:prstGeom prst="rect">
            <a:avLst/>
          </a:prstGeom>
        </p:spPr>
        <p:txBody>
          <a:bodyPr wrap="square">
            <a:spAutoFit/>
          </a:bodyPr>
          <a:lstStyle/>
          <a:p>
            <a:r>
              <a:rPr lang="en-US" sz="2800" b="1" i="1" dirty="0">
                <a:solidFill>
                  <a:schemeClr val="accent1"/>
                </a:solidFill>
              </a:rPr>
              <a:t>When</a:t>
            </a:r>
            <a:r>
              <a:rPr lang="en-US" sz="2800" b="1" i="1" dirty="0"/>
              <a:t> and </a:t>
            </a:r>
            <a:r>
              <a:rPr lang="en-US" sz="2800" b="1" i="1" dirty="0">
                <a:solidFill>
                  <a:srgbClr val="4F81BD"/>
                </a:solidFill>
              </a:rPr>
              <a:t>Where</a:t>
            </a:r>
            <a:r>
              <a:rPr lang="en-US" sz="2800" b="1" i="1" dirty="0"/>
              <a:t> should computation tasks be executed?</a:t>
            </a:r>
          </a:p>
          <a:p>
            <a:endParaRPr lang="en-US" sz="1200" b="1" i="1" dirty="0"/>
          </a:p>
        </p:txBody>
      </p:sp>
      <p:pic>
        <p:nvPicPr>
          <p:cNvPr id="15" name="Picture 14" descr="SSEC.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19400" y="4267200"/>
            <a:ext cx="4800600" cy="2286000"/>
          </a:xfrm>
          <a:prstGeom prst="rect">
            <a:avLst/>
          </a:prstGeom>
        </p:spPr>
      </p:pic>
      <p:sp>
        <p:nvSpPr>
          <p:cNvPr id="16" name="TextBox 15"/>
          <p:cNvSpPr txBox="1"/>
          <p:nvPr/>
        </p:nvSpPr>
        <p:spPr>
          <a:xfrm>
            <a:off x="457200" y="4191000"/>
            <a:ext cx="1828800" cy="461665"/>
          </a:xfrm>
          <a:prstGeom prst="rect">
            <a:avLst/>
          </a:prstGeom>
          <a:noFill/>
        </p:spPr>
        <p:txBody>
          <a:bodyPr wrap="square" rtlCol="0">
            <a:spAutoFit/>
          </a:bodyPr>
          <a:lstStyle/>
          <a:p>
            <a:r>
              <a:rPr lang="en-US" sz="2400" b="1" dirty="0">
                <a:solidFill>
                  <a:schemeClr val="accent1"/>
                </a:solidFill>
              </a:rPr>
              <a:t>Backend</a:t>
            </a:r>
          </a:p>
        </p:txBody>
      </p:sp>
      <p:sp>
        <p:nvSpPr>
          <p:cNvPr id="17" name="TextBox 16"/>
          <p:cNvSpPr txBox="1"/>
          <p:nvPr/>
        </p:nvSpPr>
        <p:spPr>
          <a:xfrm>
            <a:off x="533400" y="5181600"/>
            <a:ext cx="1828800" cy="461665"/>
          </a:xfrm>
          <a:prstGeom prst="rect">
            <a:avLst/>
          </a:prstGeom>
          <a:noFill/>
        </p:spPr>
        <p:txBody>
          <a:bodyPr wrap="square" rtlCol="0">
            <a:spAutoFit/>
          </a:bodyPr>
          <a:lstStyle/>
          <a:p>
            <a:r>
              <a:rPr lang="en-US" sz="2400" b="1" dirty="0">
                <a:solidFill>
                  <a:srgbClr val="4F81BD"/>
                </a:solidFill>
              </a:rPr>
              <a:t>Edge</a:t>
            </a:r>
          </a:p>
        </p:txBody>
      </p:sp>
      <p:sp>
        <p:nvSpPr>
          <p:cNvPr id="2" name="Right Arrow 1"/>
          <p:cNvSpPr/>
          <p:nvPr/>
        </p:nvSpPr>
        <p:spPr>
          <a:xfrm>
            <a:off x="1981200" y="4343400"/>
            <a:ext cx="1371600" cy="2286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ight Arrow 20"/>
          <p:cNvSpPr/>
          <p:nvPr/>
        </p:nvSpPr>
        <p:spPr>
          <a:xfrm>
            <a:off x="1600200" y="5334000"/>
            <a:ext cx="1143000" cy="2286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3" name="Table 2"/>
          <p:cNvGraphicFramePr>
            <a:graphicFrameLocks noGrp="1"/>
          </p:cNvGraphicFramePr>
          <p:nvPr>
            <p:extLst/>
          </p:nvPr>
        </p:nvGraphicFramePr>
        <p:xfrm>
          <a:off x="609600" y="1676400"/>
          <a:ext cx="8077198" cy="2225040"/>
        </p:xfrm>
        <a:graphic>
          <a:graphicData uri="http://schemas.openxmlformats.org/drawingml/2006/table">
            <a:tbl>
              <a:tblPr firstRow="1" bandRow="1">
                <a:tableStyleId>{5C22544A-7EE6-4342-B048-85BDC9FD1C3A}</a:tableStyleId>
              </a:tblPr>
              <a:tblGrid>
                <a:gridCol w="12192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gridCol w="1143000">
                  <a:extLst>
                    <a:ext uri="{9D8B030D-6E8A-4147-A177-3AD203B41FA5}">
                      <a16:colId xmlns:a16="http://schemas.microsoft.com/office/drawing/2014/main" val="20002"/>
                    </a:ext>
                  </a:extLst>
                </a:gridCol>
                <a:gridCol w="1676400">
                  <a:extLst>
                    <a:ext uri="{9D8B030D-6E8A-4147-A177-3AD203B41FA5}">
                      <a16:colId xmlns:a16="http://schemas.microsoft.com/office/drawing/2014/main" val="20003"/>
                    </a:ext>
                  </a:extLst>
                </a:gridCol>
                <a:gridCol w="1463905">
                  <a:extLst>
                    <a:ext uri="{9D8B030D-6E8A-4147-A177-3AD203B41FA5}">
                      <a16:colId xmlns:a16="http://schemas.microsoft.com/office/drawing/2014/main" val="20004"/>
                    </a:ext>
                  </a:extLst>
                </a:gridCol>
                <a:gridCol w="1050693">
                  <a:extLst>
                    <a:ext uri="{9D8B030D-6E8A-4147-A177-3AD203B41FA5}">
                      <a16:colId xmlns:a16="http://schemas.microsoft.com/office/drawing/2014/main" val="20005"/>
                    </a:ext>
                  </a:extLst>
                </a:gridCol>
              </a:tblGrid>
              <a:tr h="370840">
                <a:tc>
                  <a:txBody>
                    <a:bodyPr/>
                    <a:lstStyle/>
                    <a:p>
                      <a:endParaRPr lang="en-US" sz="2400" dirty="0"/>
                    </a:p>
                  </a:txBody>
                  <a:tcPr/>
                </a:tc>
                <a:tc>
                  <a:txBody>
                    <a:bodyPr/>
                    <a:lstStyle/>
                    <a:p>
                      <a:r>
                        <a:rPr lang="en-US" sz="2000" dirty="0"/>
                        <a:t>Cooperative-ness</a:t>
                      </a:r>
                    </a:p>
                  </a:txBody>
                  <a:tcPr/>
                </a:tc>
                <a:tc>
                  <a:txBody>
                    <a:bodyPr/>
                    <a:lstStyle/>
                    <a:p>
                      <a:r>
                        <a:rPr lang="en-US" sz="2000" dirty="0"/>
                        <a:t>Latency</a:t>
                      </a:r>
                    </a:p>
                  </a:txBody>
                  <a:tcPr/>
                </a:tc>
                <a:tc>
                  <a:txBody>
                    <a:bodyPr/>
                    <a:lstStyle/>
                    <a:p>
                      <a:r>
                        <a:rPr lang="en-US" sz="2000" dirty="0"/>
                        <a:t>Bandwidth Consumption</a:t>
                      </a:r>
                    </a:p>
                  </a:txBody>
                  <a:tcPr/>
                </a:tc>
                <a:tc>
                  <a:txBody>
                    <a:bodyPr/>
                    <a:lstStyle/>
                    <a:p>
                      <a:r>
                        <a:rPr lang="en-US" sz="2000" dirty="0"/>
                        <a:t>Computing power</a:t>
                      </a:r>
                    </a:p>
                  </a:txBody>
                  <a:tcPr/>
                </a:tc>
                <a:tc>
                  <a:txBody>
                    <a:bodyPr/>
                    <a:lstStyle/>
                    <a:p>
                      <a:r>
                        <a:rPr lang="en-US" sz="2000" dirty="0"/>
                        <a:t>Power Supply</a:t>
                      </a:r>
                    </a:p>
                  </a:txBody>
                  <a:tcPr/>
                </a:tc>
                <a:extLst>
                  <a:ext uri="{0D108BD9-81ED-4DB2-BD59-A6C34878D82A}">
                    <a16:rowId xmlns:a16="http://schemas.microsoft.com/office/drawing/2014/main" val="10000"/>
                  </a:ext>
                </a:extLst>
              </a:tr>
              <a:tr h="370840">
                <a:tc>
                  <a:txBody>
                    <a:bodyPr/>
                    <a:lstStyle/>
                    <a:p>
                      <a:r>
                        <a:rPr lang="en-US" sz="2200" b="1" dirty="0"/>
                        <a:t>Backend Server</a:t>
                      </a:r>
                    </a:p>
                  </a:txBody>
                  <a:tcPr/>
                </a:tc>
                <a:tc>
                  <a:txBody>
                    <a:bodyPr/>
                    <a:lstStyle/>
                    <a:p>
                      <a:r>
                        <a:rPr lang="en-US" sz="2000" dirty="0"/>
                        <a:t>Fully</a:t>
                      </a:r>
                      <a:r>
                        <a:rPr lang="en-US" sz="2000" baseline="0" dirty="0"/>
                        <a:t> cooperative</a:t>
                      </a:r>
                      <a:endParaRPr lang="en-US" sz="2000" dirty="0"/>
                    </a:p>
                  </a:txBody>
                  <a:tcPr/>
                </a:tc>
                <a:tc>
                  <a:txBody>
                    <a:bodyPr/>
                    <a:lstStyle/>
                    <a:p>
                      <a:r>
                        <a:rPr lang="en-US" sz="2000" b="0" dirty="0"/>
                        <a:t>High</a:t>
                      </a:r>
                    </a:p>
                  </a:txBody>
                  <a:tcPr/>
                </a:tc>
                <a:tc>
                  <a:txBody>
                    <a:bodyPr/>
                    <a:lstStyle/>
                    <a:p>
                      <a:r>
                        <a:rPr lang="en-US" sz="2000" dirty="0"/>
                        <a:t>High</a:t>
                      </a:r>
                    </a:p>
                  </a:txBody>
                  <a:tcPr/>
                </a:tc>
                <a:tc>
                  <a:txBody>
                    <a:bodyPr/>
                    <a:lstStyle/>
                    <a:p>
                      <a:r>
                        <a:rPr lang="en-US" sz="2000" dirty="0"/>
                        <a:t>Powerful</a:t>
                      </a:r>
                    </a:p>
                  </a:txBody>
                  <a:tcPr/>
                </a:tc>
                <a:tc>
                  <a:txBody>
                    <a:bodyPr/>
                    <a:lstStyle/>
                    <a:p>
                      <a:r>
                        <a:rPr lang="en-US" sz="2000" dirty="0"/>
                        <a:t>Power line</a:t>
                      </a:r>
                    </a:p>
                  </a:txBody>
                  <a:tcPr/>
                </a:tc>
                <a:extLst>
                  <a:ext uri="{0D108BD9-81ED-4DB2-BD59-A6C34878D82A}">
                    <a16:rowId xmlns:a16="http://schemas.microsoft.com/office/drawing/2014/main" val="10001"/>
                  </a:ext>
                </a:extLst>
              </a:tr>
              <a:tr h="370840">
                <a:tc>
                  <a:txBody>
                    <a:bodyPr/>
                    <a:lstStyle/>
                    <a:p>
                      <a:r>
                        <a:rPr lang="en-US" sz="2200" b="1" dirty="0"/>
                        <a:t>Edge Device</a:t>
                      </a:r>
                    </a:p>
                  </a:txBody>
                  <a:tcPr/>
                </a:tc>
                <a:tc>
                  <a:txBody>
                    <a:bodyPr/>
                    <a:lstStyle/>
                    <a:p>
                      <a:r>
                        <a:rPr lang="en-US" sz="2000" dirty="0"/>
                        <a:t>Non-cooperative</a:t>
                      </a:r>
                    </a:p>
                  </a:txBody>
                  <a:tcPr/>
                </a:tc>
                <a:tc>
                  <a:txBody>
                    <a:bodyPr/>
                    <a:lstStyle/>
                    <a:p>
                      <a:r>
                        <a:rPr lang="en-US" sz="2000" b="0" dirty="0"/>
                        <a:t>Low</a:t>
                      </a:r>
                    </a:p>
                  </a:txBody>
                  <a:tcPr/>
                </a:tc>
                <a:tc>
                  <a:txBody>
                    <a:bodyPr/>
                    <a:lstStyle/>
                    <a:p>
                      <a:r>
                        <a:rPr lang="en-US" sz="2000" dirty="0"/>
                        <a:t>Low</a:t>
                      </a:r>
                    </a:p>
                  </a:txBody>
                  <a:tcPr/>
                </a:tc>
                <a:tc>
                  <a:txBody>
                    <a:bodyPr/>
                    <a:lstStyle/>
                    <a:p>
                      <a:r>
                        <a:rPr lang="en-US" sz="2000" dirty="0"/>
                        <a:t>Limited</a:t>
                      </a:r>
                    </a:p>
                  </a:txBody>
                  <a:tcPr/>
                </a:tc>
                <a:tc>
                  <a:txBody>
                    <a:bodyPr/>
                    <a:lstStyle/>
                    <a:p>
                      <a:r>
                        <a:rPr lang="en-US" sz="2000" dirty="0"/>
                        <a:t>Battery</a:t>
                      </a:r>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236679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2" grpId="0" animBg="1"/>
      <p:bldP spid="2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幻灯片编号占位符 1"/>
          <p:cNvSpPr>
            <a:spLocks noGrp="1"/>
          </p:cNvSpPr>
          <p:nvPr>
            <p:ph type="sldNum" sz="quarter" idx="12"/>
          </p:nvPr>
        </p:nvSpPr>
        <p:spPr>
          <a:xfrm>
            <a:off x="6553200" y="6356350"/>
            <a:ext cx="2133600" cy="365125"/>
          </a:xfrm>
        </p:spPr>
        <p:txBody>
          <a:bodyPr/>
          <a:lstStyle/>
          <a:p>
            <a:fld id="{7BC4562A-A1FE-AE46-B9F1-570176CA49C0}" type="slidenum">
              <a:rPr kumimoji="1" lang="zh-CN" altLang="en-US" smtClean="0"/>
              <a:pPr/>
              <a:t>4</a:t>
            </a:fld>
            <a:endParaRPr kumimoji="1" lang="zh-CN" altLang="en-US"/>
          </a:p>
        </p:txBody>
      </p:sp>
      <p:sp>
        <p:nvSpPr>
          <p:cNvPr id="4" name="矩形 3"/>
          <p:cNvSpPr/>
          <p:nvPr/>
        </p:nvSpPr>
        <p:spPr>
          <a:xfrm>
            <a:off x="1" y="47365"/>
            <a:ext cx="9117814" cy="646331"/>
          </a:xfrm>
          <a:prstGeom prst="rect">
            <a:avLst/>
          </a:prstGeom>
        </p:spPr>
        <p:txBody>
          <a:bodyPr wrap="square">
            <a:spAutoFit/>
          </a:bodyPr>
          <a:lstStyle/>
          <a:p>
            <a:pPr algn="ctr"/>
            <a:r>
              <a:rPr lang="en-US" altLang="zh-CN" sz="3600" dirty="0">
                <a:latin typeface="+mj-lt"/>
                <a:cs typeface="Times New Roman"/>
              </a:rPr>
              <a:t>Bottom-up Game-theoretic Task Allocation </a:t>
            </a:r>
            <a:endParaRPr lang="zh-CN" altLang="en-US" sz="3600" dirty="0">
              <a:latin typeface="+mj-lt"/>
              <a:cs typeface="Times New Roman"/>
            </a:endParaRPr>
          </a:p>
        </p:txBody>
      </p:sp>
      <p:sp>
        <p:nvSpPr>
          <p:cNvPr id="2" name="Rectangle 1">
            <a:extLst>
              <a:ext uri="{FF2B5EF4-FFF2-40B4-BE49-F238E27FC236}">
                <a16:creationId xmlns:a16="http://schemas.microsoft.com/office/drawing/2014/main" id="{CB62D59E-100D-4DB2-884F-D1061FC7963A}"/>
              </a:ext>
            </a:extLst>
          </p:cNvPr>
          <p:cNvSpPr/>
          <p:nvPr/>
        </p:nvSpPr>
        <p:spPr>
          <a:xfrm>
            <a:off x="202366" y="940713"/>
            <a:ext cx="8027233" cy="461665"/>
          </a:xfrm>
          <a:prstGeom prst="rect">
            <a:avLst/>
          </a:prstGeom>
        </p:spPr>
        <p:txBody>
          <a:bodyPr wrap="square">
            <a:spAutoFit/>
          </a:bodyPr>
          <a:lstStyle/>
          <a:p>
            <a:pPr marL="457200" indent="-457200">
              <a:buFont typeface="Arial" panose="020B0604020202020204" pitchFamily="34" charset="0"/>
              <a:buChar char="•"/>
            </a:pPr>
            <a:endParaRPr lang="en-US" sz="2400" dirty="0"/>
          </a:p>
        </p:txBody>
      </p:sp>
      <p:pic>
        <p:nvPicPr>
          <p:cNvPr id="6" name="Picture 5" descr="ogca.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 y="1143000"/>
            <a:ext cx="8610600" cy="4200627"/>
          </a:xfrm>
          <a:prstGeom prst="rect">
            <a:avLst/>
          </a:prstGeom>
        </p:spPr>
      </p:pic>
      <p:sp>
        <p:nvSpPr>
          <p:cNvPr id="12" name="Rectangle 11"/>
          <p:cNvSpPr/>
          <p:nvPr/>
        </p:nvSpPr>
        <p:spPr>
          <a:xfrm>
            <a:off x="381000" y="2057400"/>
            <a:ext cx="8077200" cy="2667000"/>
          </a:xfrm>
          <a:prstGeom prst="rect">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02E72CC1-5430-43A6-A8D7-DE67D7FA2318}"/>
              </a:ext>
            </a:extLst>
          </p:cNvPr>
          <p:cNvSpPr/>
          <p:nvPr/>
        </p:nvSpPr>
        <p:spPr>
          <a:xfrm>
            <a:off x="5254171" y="3657600"/>
            <a:ext cx="1407886" cy="232228"/>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noFill/>
            </a:endParaRPr>
          </a:p>
        </p:txBody>
      </p:sp>
    </p:spTree>
    <p:extLst>
      <p:ext uri="{BB962C8B-B14F-4D97-AF65-F5344CB8AC3E}">
        <p14:creationId xmlns:p14="http://schemas.microsoft.com/office/powerpoint/2010/main" val="2084487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12"/>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nodePh="1">
                                  <p:stCondLst>
                                    <p:cond delay="0"/>
                                  </p:stCondLst>
                                  <p:endCondLst>
                                    <p:cond evt="begin" delay="0">
                                      <p:tn val="13"/>
                                    </p:cond>
                                  </p:endCondLst>
                                  <p:childTnLst>
                                    <p:set>
                                      <p:cBhvr>
                                        <p:cTn id="14" dur="1" fill="hold">
                                          <p:stCondLst>
                                            <p:cond delay="0"/>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animBg="1"/>
      <p:bldP spid="12"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65467" y="99741"/>
            <a:ext cx="9052347" cy="646331"/>
          </a:xfrm>
          <a:prstGeom prst="rect">
            <a:avLst/>
          </a:prstGeom>
        </p:spPr>
        <p:txBody>
          <a:bodyPr wrap="square">
            <a:spAutoFit/>
          </a:bodyPr>
          <a:lstStyle/>
          <a:p>
            <a:pPr algn="ctr"/>
            <a:r>
              <a:rPr lang="en-US" altLang="zh-CN" sz="3600" dirty="0">
                <a:latin typeface="+mj-lt"/>
                <a:cs typeface="Times New Roman"/>
              </a:rPr>
              <a:t>Demo: Heterogenous Edge Computing Platform</a:t>
            </a:r>
            <a:endParaRPr lang="zh-CN" altLang="en-US" sz="3600" dirty="0">
              <a:latin typeface="+mj-lt"/>
              <a:cs typeface="Times New Roman"/>
            </a:endParaRPr>
          </a:p>
        </p:txBody>
      </p:sp>
      <p:sp>
        <p:nvSpPr>
          <p:cNvPr id="56" name="AutoShape 2" descr="Related image">
            <a:extLst>
              <a:ext uri="{FF2B5EF4-FFF2-40B4-BE49-F238E27FC236}">
                <a16:creationId xmlns:a16="http://schemas.microsoft.com/office/drawing/2014/main" id="{75E31263-0399-493D-809E-C135E4F0FE93}"/>
              </a:ext>
            </a:extLst>
          </p:cNvP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57" name="AutoShape 4" descr="Related image">
            <a:extLst>
              <a:ext uri="{FF2B5EF4-FFF2-40B4-BE49-F238E27FC236}">
                <a16:creationId xmlns:a16="http://schemas.microsoft.com/office/drawing/2014/main" id="{BA218360-43C7-4D80-84B3-D8721379971D}"/>
              </a:ext>
            </a:extLst>
          </p:cNvP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58" name="AutoShape 6" descr="Related image">
            <a:extLst>
              <a:ext uri="{FF2B5EF4-FFF2-40B4-BE49-F238E27FC236}">
                <a16:creationId xmlns:a16="http://schemas.microsoft.com/office/drawing/2014/main" id="{700B7D75-4EB1-4B48-A6E1-FC39CCCA6CF5}"/>
              </a:ext>
            </a:extLst>
          </p:cNvP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2" name="AutoShape 2" descr="https://mail.google.com/mail/u/0/?ui=2&amp;ik=f835ff8996&amp;view=fimg&amp;th=15f7ef74f743672c&amp;attid=0.1&amp;disp=emb&amp;realattid=15f7ef72db561d95c251&amp;attbid=ANGjdJ9bYshV-VorIQ2Jb9klLQ2W_lol-HVznyO4cclOVVtUfYEzbiqVckkM7PU3sDCPxqjcEdRoxGoP7DwCy0n7gwic24r14clW-EprxVaLcK9YI9HrXCD4eRf7MYA&amp;sz=s0-l75-ft&amp;ats=1509663661159&amp;rm=15f7ef74f743672c&amp;zw&amp;atsh=1"/>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Slide Number Placeholder 7"/>
          <p:cNvSpPr>
            <a:spLocks noGrp="1"/>
          </p:cNvSpPr>
          <p:nvPr>
            <p:ph type="sldNum" sz="quarter" idx="12"/>
          </p:nvPr>
        </p:nvSpPr>
        <p:spPr/>
        <p:txBody>
          <a:bodyPr/>
          <a:lstStyle/>
          <a:p>
            <a:fld id="{B6F15528-21DE-4FAA-801E-634DDDAF4B2B}" type="slidenum">
              <a:rPr lang="en-US" smtClean="0"/>
              <a:pPr/>
              <a:t>5</a:t>
            </a:fld>
            <a:endParaRPr lang="en-US"/>
          </a:p>
        </p:txBody>
      </p:sp>
      <p:pic>
        <p:nvPicPr>
          <p:cNvPr id="6" name="Picture 5">
            <a:extLst>
              <a:ext uri="{FF2B5EF4-FFF2-40B4-BE49-F238E27FC236}">
                <a16:creationId xmlns:a16="http://schemas.microsoft.com/office/drawing/2014/main" id="{3028BC76-8966-46B1-9596-B735C5D18E31}"/>
              </a:ext>
            </a:extLst>
          </p:cNvPr>
          <p:cNvPicPr>
            <a:picLocks noChangeAspect="1"/>
          </p:cNvPicPr>
          <p:nvPr/>
        </p:nvPicPr>
        <p:blipFill>
          <a:blip r:embed="rId3"/>
          <a:stretch>
            <a:fillRect/>
          </a:stretch>
        </p:blipFill>
        <p:spPr>
          <a:xfrm>
            <a:off x="4285571" y="1052838"/>
            <a:ext cx="4819658" cy="2680935"/>
          </a:xfrm>
          <a:prstGeom prst="rect">
            <a:avLst/>
          </a:prstGeom>
        </p:spPr>
      </p:pic>
      <p:pic>
        <p:nvPicPr>
          <p:cNvPr id="7" name="Picture 6">
            <a:extLst>
              <a:ext uri="{FF2B5EF4-FFF2-40B4-BE49-F238E27FC236}">
                <a16:creationId xmlns:a16="http://schemas.microsoft.com/office/drawing/2014/main" id="{F7AF7198-119D-4A0C-B2A6-C6D854821082}"/>
              </a:ext>
            </a:extLst>
          </p:cNvPr>
          <p:cNvPicPr>
            <a:picLocks noChangeAspect="1"/>
          </p:cNvPicPr>
          <p:nvPr/>
        </p:nvPicPr>
        <p:blipFill>
          <a:blip r:embed="rId4"/>
          <a:stretch>
            <a:fillRect/>
          </a:stretch>
        </p:blipFill>
        <p:spPr>
          <a:xfrm>
            <a:off x="307975" y="4040540"/>
            <a:ext cx="3977596" cy="2680935"/>
          </a:xfrm>
          <a:prstGeom prst="rect">
            <a:avLst/>
          </a:prstGeom>
        </p:spPr>
      </p:pic>
      <p:sp>
        <p:nvSpPr>
          <p:cNvPr id="12" name="矩形 14">
            <a:extLst>
              <a:ext uri="{FF2B5EF4-FFF2-40B4-BE49-F238E27FC236}">
                <a16:creationId xmlns:a16="http://schemas.microsoft.com/office/drawing/2014/main" id="{1C9C3509-8CFB-426A-A3C8-47966F23E558}"/>
              </a:ext>
            </a:extLst>
          </p:cNvPr>
          <p:cNvSpPr/>
          <p:nvPr/>
        </p:nvSpPr>
        <p:spPr>
          <a:xfrm>
            <a:off x="1412823" y="2300859"/>
            <a:ext cx="8915400" cy="707886"/>
          </a:xfrm>
          <a:prstGeom prst="rect">
            <a:avLst/>
          </a:prstGeom>
        </p:spPr>
        <p:txBody>
          <a:bodyPr wrap="square">
            <a:spAutoFit/>
          </a:bodyPr>
          <a:lstStyle/>
          <a:p>
            <a:r>
              <a:rPr lang="en-US" sz="2800" b="1" i="1" dirty="0">
                <a:solidFill>
                  <a:schemeClr val="accent1"/>
                </a:solidFill>
              </a:rPr>
              <a:t>Module Diagram</a:t>
            </a:r>
            <a:endParaRPr lang="en-US" sz="2800" b="1" i="1" dirty="0"/>
          </a:p>
          <a:p>
            <a:endParaRPr lang="en-US" sz="1200" b="1" i="1" dirty="0"/>
          </a:p>
        </p:txBody>
      </p:sp>
      <p:sp>
        <p:nvSpPr>
          <p:cNvPr id="13" name="矩形 14">
            <a:extLst>
              <a:ext uri="{FF2B5EF4-FFF2-40B4-BE49-F238E27FC236}">
                <a16:creationId xmlns:a16="http://schemas.microsoft.com/office/drawing/2014/main" id="{F0440F2D-86BD-4019-8981-DEDF9752A888}"/>
              </a:ext>
            </a:extLst>
          </p:cNvPr>
          <p:cNvSpPr/>
          <p:nvPr/>
        </p:nvSpPr>
        <p:spPr>
          <a:xfrm>
            <a:off x="4686300" y="5092510"/>
            <a:ext cx="8915400" cy="707886"/>
          </a:xfrm>
          <a:prstGeom prst="rect">
            <a:avLst/>
          </a:prstGeom>
        </p:spPr>
        <p:txBody>
          <a:bodyPr wrap="square">
            <a:spAutoFit/>
          </a:bodyPr>
          <a:lstStyle/>
          <a:p>
            <a:r>
              <a:rPr lang="en-US" sz="2800" b="1" i="1" dirty="0">
                <a:solidFill>
                  <a:schemeClr val="accent1"/>
                </a:solidFill>
              </a:rPr>
              <a:t>Hardware Setup</a:t>
            </a:r>
            <a:endParaRPr lang="en-US" sz="2800" b="1" i="1" dirty="0"/>
          </a:p>
          <a:p>
            <a:endParaRPr lang="en-US" sz="1200" b="1" i="1" dirty="0"/>
          </a:p>
        </p:txBody>
      </p:sp>
    </p:spTree>
    <p:extLst>
      <p:ext uri="{BB962C8B-B14F-4D97-AF65-F5344CB8AC3E}">
        <p14:creationId xmlns:p14="http://schemas.microsoft.com/office/powerpoint/2010/main" val="27377050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编号占位符 1"/>
          <p:cNvSpPr>
            <a:spLocks noGrp="1"/>
          </p:cNvSpPr>
          <p:nvPr>
            <p:ph type="sldNum" sz="quarter" idx="12"/>
          </p:nvPr>
        </p:nvSpPr>
        <p:spPr>
          <a:xfrm>
            <a:off x="6553200" y="6356350"/>
            <a:ext cx="2133600" cy="365125"/>
          </a:xfrm>
        </p:spPr>
        <p:txBody>
          <a:bodyPr/>
          <a:lstStyle/>
          <a:p>
            <a:fld id="{7BC4562A-A1FE-AE46-B9F1-570176CA49C0}" type="slidenum">
              <a:rPr kumimoji="1" lang="zh-CN" altLang="en-US" smtClean="0"/>
              <a:pPr/>
              <a:t>6</a:t>
            </a:fld>
            <a:endParaRPr kumimoji="1" lang="zh-CN" altLang="en-US" dirty="0"/>
          </a:p>
        </p:txBody>
      </p:sp>
      <p:sp>
        <p:nvSpPr>
          <p:cNvPr id="3" name="Content Placeholder 2"/>
          <p:cNvSpPr>
            <a:spLocks noGrp="1"/>
          </p:cNvSpPr>
          <p:nvPr>
            <p:ph idx="1"/>
          </p:nvPr>
        </p:nvSpPr>
        <p:spPr>
          <a:xfrm>
            <a:off x="319143" y="1123278"/>
            <a:ext cx="8496300" cy="4525963"/>
          </a:xfrm>
        </p:spPr>
        <p:txBody>
          <a:bodyPr>
            <a:normAutofit/>
          </a:bodyPr>
          <a:lstStyle/>
          <a:p>
            <a:endParaRPr lang="en-US" dirty="0"/>
          </a:p>
          <a:p>
            <a:endParaRPr lang="en-US" dirty="0"/>
          </a:p>
          <a:p>
            <a:pPr algn="ctr">
              <a:buNone/>
            </a:pPr>
            <a:r>
              <a:rPr lang="en-US" sz="4800" dirty="0"/>
              <a:t>Thank You!</a:t>
            </a:r>
          </a:p>
          <a:p>
            <a:pPr algn="ctr">
              <a:buNone/>
            </a:pPr>
            <a:r>
              <a:rPr lang="en-US" sz="4800" dirty="0"/>
              <a:t>Question?</a:t>
            </a:r>
          </a:p>
          <a:p>
            <a:pPr algn="ctr">
              <a:buNone/>
            </a:pPr>
            <a:endParaRPr lang="en-US" altLang="zh-CN" sz="2400" dirty="0"/>
          </a:p>
        </p:txBody>
      </p:sp>
    </p:spTree>
    <p:extLst>
      <p:ext uri="{BB962C8B-B14F-4D97-AF65-F5344CB8AC3E}">
        <p14:creationId xmlns:p14="http://schemas.microsoft.com/office/powerpoint/2010/main" val="247623098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主题">
  <a:themeElements>
    <a:clrScheme name="办公室">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办公室">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办公室">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418</TotalTime>
  <Words>1018</Words>
  <Application>Microsoft Office PowerPoint</Application>
  <PresentationFormat>On-screen Show (4:3)</PresentationFormat>
  <Paragraphs>84</Paragraphs>
  <Slides>6</Slides>
  <Notes>6</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6</vt:i4>
      </vt:variant>
    </vt:vector>
  </HeadingPairs>
  <TitlesOfParts>
    <vt:vector size="12" baseType="lpstr">
      <vt:lpstr>宋体</vt:lpstr>
      <vt:lpstr>Arial</vt:lpstr>
      <vt:lpstr>Calibri</vt:lpstr>
      <vt:lpstr>Times New Roman</vt:lpstr>
      <vt:lpstr>Office Theme</vt:lpstr>
      <vt:lpstr>Office 主题</vt:lpstr>
      <vt:lpstr>PowerPoint Presentation</vt:lpstr>
      <vt:lpstr>PowerPoint Presentation</vt:lpstr>
      <vt:lpstr>PowerPoint Presentation</vt:lpstr>
      <vt:lpstr>PowerPoint Presentation</vt:lpstr>
      <vt:lpstr>PowerPoint Presentation</vt:lpstr>
      <vt:lpstr>PowerPoint Presentation</vt:lpstr>
    </vt:vector>
  </TitlesOfParts>
  <Company>UIUC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Dong Wang</dc:creator>
  <cp:lastModifiedBy>IL0016B</cp:lastModifiedBy>
  <cp:revision>136</cp:revision>
  <dcterms:created xsi:type="dcterms:W3CDTF">2018-04-10T12:50:11Z</dcterms:created>
  <dcterms:modified xsi:type="dcterms:W3CDTF">2018-04-11T14:44:58Z</dcterms:modified>
</cp:coreProperties>
</file>